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1pPr>
    <a:lvl2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2pPr>
    <a:lvl3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3pPr>
    <a:lvl4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4pPr>
    <a:lvl5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5pPr>
    <a:lvl6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6pPr>
    <a:lvl7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7pPr>
    <a:lvl8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8pPr>
    <a:lvl9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ACC"/>
          </a:solidFill>
        </a:fill>
      </a:tcStyle>
    </a:wholeTbl>
    <a:band2H>
      <a:tcTxStyle/>
      <a:tcStyle>
        <a:tcBdr/>
        <a:fill>
          <a:solidFill>
            <a:srgbClr val="F6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8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F0FA"/>
          </a:solidFill>
        </a:fill>
      </a:tcStyle>
    </a:wholeTbl>
    <a:band2H>
      <a:tcTxStyle/>
      <a:tcStyle>
        <a:tcBdr/>
        <a:fill>
          <a:solidFill>
            <a:srgbClr val="F0F8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64" d="100"/>
          <a:sy n="64" d="100"/>
        </p:scale>
        <p:origin x="4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53900" latinLnBrk="0">
      <a:defRPr sz="600">
        <a:latin typeface="+mn-lt"/>
        <a:ea typeface="+mn-ea"/>
        <a:cs typeface="+mn-cs"/>
        <a:sym typeface="Calibri"/>
      </a:defRPr>
    </a:lvl1pPr>
    <a:lvl2pPr indent="228600" defTabSz="553900" latinLnBrk="0">
      <a:defRPr sz="600">
        <a:latin typeface="+mn-lt"/>
        <a:ea typeface="+mn-ea"/>
        <a:cs typeface="+mn-cs"/>
        <a:sym typeface="Calibri"/>
      </a:defRPr>
    </a:lvl2pPr>
    <a:lvl3pPr indent="457200" defTabSz="553900" latinLnBrk="0">
      <a:defRPr sz="600">
        <a:latin typeface="+mn-lt"/>
        <a:ea typeface="+mn-ea"/>
        <a:cs typeface="+mn-cs"/>
        <a:sym typeface="Calibri"/>
      </a:defRPr>
    </a:lvl3pPr>
    <a:lvl4pPr indent="685800" defTabSz="553900" latinLnBrk="0">
      <a:defRPr sz="600">
        <a:latin typeface="+mn-lt"/>
        <a:ea typeface="+mn-ea"/>
        <a:cs typeface="+mn-cs"/>
        <a:sym typeface="Calibri"/>
      </a:defRPr>
    </a:lvl4pPr>
    <a:lvl5pPr indent="914400" defTabSz="553900" latinLnBrk="0">
      <a:defRPr sz="600">
        <a:latin typeface="+mn-lt"/>
        <a:ea typeface="+mn-ea"/>
        <a:cs typeface="+mn-cs"/>
        <a:sym typeface="Calibri"/>
      </a:defRPr>
    </a:lvl5pPr>
    <a:lvl6pPr indent="1143000" defTabSz="553900" latinLnBrk="0">
      <a:defRPr sz="600">
        <a:latin typeface="+mn-lt"/>
        <a:ea typeface="+mn-ea"/>
        <a:cs typeface="+mn-cs"/>
        <a:sym typeface="Calibri"/>
      </a:defRPr>
    </a:lvl6pPr>
    <a:lvl7pPr indent="1371600" defTabSz="553900" latinLnBrk="0">
      <a:defRPr sz="600">
        <a:latin typeface="+mn-lt"/>
        <a:ea typeface="+mn-ea"/>
        <a:cs typeface="+mn-cs"/>
        <a:sym typeface="Calibri"/>
      </a:defRPr>
    </a:lvl7pPr>
    <a:lvl8pPr indent="1600200" defTabSz="553900" latinLnBrk="0">
      <a:defRPr sz="600">
        <a:latin typeface="+mn-lt"/>
        <a:ea typeface="+mn-ea"/>
        <a:cs typeface="+mn-cs"/>
        <a:sym typeface="Calibri"/>
      </a:defRPr>
    </a:lvl8pPr>
    <a:lvl9pPr indent="1828800" defTabSz="553900" latinLnBrk="0">
      <a:defRPr sz="6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ntent">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11396432" y="6404581"/>
            <a:ext cx="301905" cy="288820"/>
          </a:xfrm>
          <a:prstGeom prst="rect">
            <a:avLst/>
          </a:prstGeom>
        </p:spPr>
        <p:txBody>
          <a:bodyPr lIns="45718" tIns="45718" rIns="45718" bIns="45718"/>
          <a:lstStyle>
            <a:lvl1pPr>
              <a:defRPr>
                <a:solidFill>
                  <a:srgbClr val="696C6C"/>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xfrm>
            <a:off x="11487867" y="6450298"/>
            <a:ext cx="210469" cy="197384"/>
          </a:xfrm>
          <a:prstGeom prst="rect">
            <a:avLst/>
          </a:prstGeom>
        </p:spPr>
        <p:txBody>
          <a:bodyPr/>
          <a:lstStyle>
            <a:lvl1pPr defTabSz="91440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
            <a:extLst/>
          </a:blip>
          <a:stretch>
            <a:fillRect/>
          </a:stretch>
        </p:blipFill>
        <p:spPr>
          <a:xfrm>
            <a:off x="0" y="1266918"/>
            <a:ext cx="12192000" cy="5594944"/>
          </a:xfrm>
          <a:prstGeom prst="rect">
            <a:avLst/>
          </a:prstGeom>
          <a:ln w="12700">
            <a:miter lim="400000"/>
          </a:ln>
        </p:spPr>
      </p:pic>
      <p:grpSp>
        <p:nvGrpSpPr>
          <p:cNvPr id="22" name="Group"/>
          <p:cNvGrpSpPr/>
          <p:nvPr/>
        </p:nvGrpSpPr>
        <p:grpSpPr>
          <a:xfrm>
            <a:off x="9654243" y="241730"/>
            <a:ext cx="2035766" cy="739365"/>
            <a:chOff x="-1" y="0"/>
            <a:chExt cx="2035764" cy="739364"/>
          </a:xfrm>
        </p:grpSpPr>
        <p:sp>
          <p:nvSpPr>
            <p:cNvPr id="3" name="Shape"/>
            <p:cNvSpPr/>
            <p:nvPr/>
          </p:nvSpPr>
          <p:spPr>
            <a:xfrm>
              <a:off x="-2" y="641925"/>
              <a:ext cx="229726" cy="94203"/>
            </a:xfrm>
            <a:custGeom>
              <a:avLst/>
              <a:gdLst/>
              <a:ahLst/>
              <a:cxnLst>
                <a:cxn ang="0">
                  <a:pos x="wd2" y="hd2"/>
                </a:cxn>
                <a:cxn ang="5400000">
                  <a:pos x="wd2" y="hd2"/>
                </a:cxn>
                <a:cxn ang="10800000">
                  <a:pos x="wd2" y="hd2"/>
                </a:cxn>
                <a:cxn ang="16200000">
                  <a:pos x="wd2" y="hd2"/>
                </a:cxn>
              </a:cxnLst>
              <a:rect l="0" t="0" r="r" b="b"/>
              <a:pathLst>
                <a:path w="21600" h="21600" extrusionOk="0">
                  <a:moveTo>
                    <a:pt x="16640" y="0"/>
                  </a:moveTo>
                  <a:lnTo>
                    <a:pt x="16640" y="21600"/>
                  </a:lnTo>
                  <a:lnTo>
                    <a:pt x="21600" y="21600"/>
                  </a:lnTo>
                  <a:lnTo>
                    <a:pt x="21600" y="18874"/>
                  </a:lnTo>
                  <a:lnTo>
                    <a:pt x="17910" y="18874"/>
                  </a:lnTo>
                  <a:lnTo>
                    <a:pt x="17910" y="11760"/>
                  </a:lnTo>
                  <a:lnTo>
                    <a:pt x="21269" y="11760"/>
                  </a:lnTo>
                  <a:lnTo>
                    <a:pt x="21269" y="9036"/>
                  </a:lnTo>
                  <a:lnTo>
                    <a:pt x="17910" y="9036"/>
                  </a:lnTo>
                  <a:lnTo>
                    <a:pt x="17910" y="2726"/>
                  </a:lnTo>
                  <a:lnTo>
                    <a:pt x="21600" y="2726"/>
                  </a:lnTo>
                  <a:lnTo>
                    <a:pt x="21600" y="0"/>
                  </a:lnTo>
                  <a:cubicBezTo>
                    <a:pt x="21600" y="0"/>
                    <a:pt x="16640" y="0"/>
                    <a:pt x="16640" y="0"/>
                  </a:cubicBezTo>
                  <a:close/>
                  <a:moveTo>
                    <a:pt x="11288" y="0"/>
                  </a:moveTo>
                  <a:lnTo>
                    <a:pt x="9171" y="18505"/>
                  </a:lnTo>
                  <a:lnTo>
                    <a:pt x="9144" y="18505"/>
                  </a:lnTo>
                  <a:lnTo>
                    <a:pt x="7229" y="0"/>
                  </a:lnTo>
                  <a:lnTo>
                    <a:pt x="5429" y="0"/>
                  </a:lnTo>
                  <a:lnTo>
                    <a:pt x="3538" y="18505"/>
                  </a:lnTo>
                  <a:lnTo>
                    <a:pt x="3514" y="18505"/>
                  </a:lnTo>
                  <a:lnTo>
                    <a:pt x="1396" y="0"/>
                  </a:lnTo>
                  <a:lnTo>
                    <a:pt x="0" y="0"/>
                  </a:lnTo>
                  <a:lnTo>
                    <a:pt x="2676" y="21600"/>
                  </a:lnTo>
                  <a:lnTo>
                    <a:pt x="4376" y="21600"/>
                  </a:lnTo>
                  <a:lnTo>
                    <a:pt x="6317" y="2726"/>
                  </a:lnTo>
                  <a:lnTo>
                    <a:pt x="6342" y="2726"/>
                  </a:lnTo>
                  <a:lnTo>
                    <a:pt x="8269" y="21600"/>
                  </a:lnTo>
                  <a:lnTo>
                    <a:pt x="9906" y="21600"/>
                  </a:lnTo>
                  <a:lnTo>
                    <a:pt x="12633" y="0"/>
                  </a:lnTo>
                  <a:cubicBezTo>
                    <a:pt x="12633" y="0"/>
                    <a:pt x="11288" y="0"/>
                    <a:pt x="11288" y="0"/>
                  </a:cubicBezTo>
                  <a:close/>
                </a:path>
              </a:pathLst>
            </a:custGeom>
            <a:solidFill>
              <a:srgbClr val="838585"/>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 name="Shape"/>
            <p:cNvSpPr/>
            <p:nvPr/>
          </p:nvSpPr>
          <p:spPr>
            <a:xfrm>
              <a:off x="864035" y="641925"/>
              <a:ext cx="1141590" cy="97439"/>
            </a:xfrm>
            <a:custGeom>
              <a:avLst/>
              <a:gdLst/>
              <a:ahLst/>
              <a:cxnLst>
                <a:cxn ang="0">
                  <a:pos x="wd2" y="hd2"/>
                </a:cxn>
                <a:cxn ang="5400000">
                  <a:pos x="wd2" y="hd2"/>
                </a:cxn>
                <a:cxn ang="10800000">
                  <a:pos x="wd2" y="hd2"/>
                </a:cxn>
                <a:cxn ang="16200000">
                  <a:pos x="wd2" y="hd2"/>
                </a:cxn>
              </a:cxnLst>
              <a:rect l="0" t="0" r="r" b="b"/>
              <a:pathLst>
                <a:path w="21600" h="21600" extrusionOk="0">
                  <a:moveTo>
                    <a:pt x="539" y="21241"/>
                  </a:moveTo>
                  <a:lnTo>
                    <a:pt x="881" y="21241"/>
                  </a:lnTo>
                  <a:lnTo>
                    <a:pt x="1271" y="2992"/>
                  </a:lnTo>
                  <a:lnTo>
                    <a:pt x="1276" y="2992"/>
                  </a:lnTo>
                  <a:lnTo>
                    <a:pt x="1664" y="21241"/>
                  </a:lnTo>
                  <a:lnTo>
                    <a:pt x="1993" y="21241"/>
                  </a:lnTo>
                  <a:lnTo>
                    <a:pt x="2542" y="359"/>
                  </a:lnTo>
                  <a:lnTo>
                    <a:pt x="2271" y="359"/>
                  </a:lnTo>
                  <a:lnTo>
                    <a:pt x="1845" y="18251"/>
                  </a:lnTo>
                  <a:lnTo>
                    <a:pt x="1840" y="18251"/>
                  </a:lnTo>
                  <a:lnTo>
                    <a:pt x="1455" y="359"/>
                  </a:lnTo>
                  <a:lnTo>
                    <a:pt x="1092" y="359"/>
                  </a:lnTo>
                  <a:lnTo>
                    <a:pt x="712" y="18251"/>
                  </a:lnTo>
                  <a:lnTo>
                    <a:pt x="707" y="18251"/>
                  </a:lnTo>
                  <a:lnTo>
                    <a:pt x="281" y="359"/>
                  </a:lnTo>
                  <a:lnTo>
                    <a:pt x="0" y="359"/>
                  </a:lnTo>
                  <a:cubicBezTo>
                    <a:pt x="0" y="359"/>
                    <a:pt x="539" y="21241"/>
                    <a:pt x="539" y="21241"/>
                  </a:cubicBezTo>
                  <a:close/>
                  <a:moveTo>
                    <a:pt x="3349" y="21241"/>
                  </a:moveTo>
                  <a:lnTo>
                    <a:pt x="3604" y="21241"/>
                  </a:lnTo>
                  <a:lnTo>
                    <a:pt x="3604" y="11728"/>
                  </a:lnTo>
                  <a:lnTo>
                    <a:pt x="4456" y="11728"/>
                  </a:lnTo>
                  <a:lnTo>
                    <a:pt x="4456" y="21241"/>
                  </a:lnTo>
                  <a:lnTo>
                    <a:pt x="4712" y="21241"/>
                  </a:lnTo>
                  <a:lnTo>
                    <a:pt x="4712" y="359"/>
                  </a:lnTo>
                  <a:lnTo>
                    <a:pt x="4456" y="359"/>
                  </a:lnTo>
                  <a:lnTo>
                    <a:pt x="4456" y="9094"/>
                  </a:lnTo>
                  <a:lnTo>
                    <a:pt x="3604" y="9094"/>
                  </a:lnTo>
                  <a:lnTo>
                    <a:pt x="3604" y="359"/>
                  </a:lnTo>
                  <a:lnTo>
                    <a:pt x="3349" y="359"/>
                  </a:lnTo>
                  <a:cubicBezTo>
                    <a:pt x="3349" y="359"/>
                    <a:pt x="3349" y="21241"/>
                    <a:pt x="3349" y="21241"/>
                  </a:cubicBezTo>
                  <a:close/>
                  <a:moveTo>
                    <a:pt x="5543" y="21241"/>
                  </a:moveTo>
                  <a:lnTo>
                    <a:pt x="5812" y="21241"/>
                  </a:lnTo>
                  <a:lnTo>
                    <a:pt x="5993" y="15976"/>
                  </a:lnTo>
                  <a:lnTo>
                    <a:pt x="6866" y="15976"/>
                  </a:lnTo>
                  <a:lnTo>
                    <a:pt x="7047" y="21241"/>
                  </a:lnTo>
                  <a:lnTo>
                    <a:pt x="7325" y="21241"/>
                  </a:lnTo>
                  <a:lnTo>
                    <a:pt x="6572" y="359"/>
                  </a:lnTo>
                  <a:lnTo>
                    <a:pt x="6304" y="359"/>
                  </a:lnTo>
                  <a:cubicBezTo>
                    <a:pt x="6304" y="359"/>
                    <a:pt x="5543" y="21241"/>
                    <a:pt x="5543" y="21241"/>
                  </a:cubicBezTo>
                  <a:close/>
                  <a:moveTo>
                    <a:pt x="6784" y="13523"/>
                  </a:moveTo>
                  <a:lnTo>
                    <a:pt x="6074" y="13523"/>
                  </a:lnTo>
                  <a:lnTo>
                    <a:pt x="6429" y="3171"/>
                  </a:lnTo>
                  <a:cubicBezTo>
                    <a:pt x="6429" y="3171"/>
                    <a:pt x="6784" y="13523"/>
                    <a:pt x="6784" y="13523"/>
                  </a:cubicBezTo>
                  <a:close/>
                  <a:moveTo>
                    <a:pt x="8310" y="21241"/>
                  </a:moveTo>
                  <a:lnTo>
                    <a:pt x="8565" y="21241"/>
                  </a:lnTo>
                  <a:lnTo>
                    <a:pt x="8565" y="2992"/>
                  </a:lnTo>
                  <a:lnTo>
                    <a:pt x="9119" y="2992"/>
                  </a:lnTo>
                  <a:lnTo>
                    <a:pt x="9119" y="359"/>
                  </a:lnTo>
                  <a:lnTo>
                    <a:pt x="7756" y="359"/>
                  </a:lnTo>
                  <a:lnTo>
                    <a:pt x="7756" y="2992"/>
                  </a:lnTo>
                  <a:lnTo>
                    <a:pt x="8310" y="2992"/>
                  </a:lnTo>
                  <a:cubicBezTo>
                    <a:pt x="8310" y="2992"/>
                    <a:pt x="8310" y="21241"/>
                    <a:pt x="8310" y="21241"/>
                  </a:cubicBezTo>
                  <a:close/>
                  <a:moveTo>
                    <a:pt x="11524" y="21241"/>
                  </a:moveTo>
                  <a:lnTo>
                    <a:pt x="11866" y="21241"/>
                  </a:lnTo>
                  <a:lnTo>
                    <a:pt x="12256" y="2992"/>
                  </a:lnTo>
                  <a:lnTo>
                    <a:pt x="12261" y="2992"/>
                  </a:lnTo>
                  <a:lnTo>
                    <a:pt x="12649" y="21241"/>
                  </a:lnTo>
                  <a:lnTo>
                    <a:pt x="12978" y="21241"/>
                  </a:lnTo>
                  <a:lnTo>
                    <a:pt x="13527" y="359"/>
                  </a:lnTo>
                  <a:lnTo>
                    <a:pt x="13256" y="359"/>
                  </a:lnTo>
                  <a:lnTo>
                    <a:pt x="12830" y="18251"/>
                  </a:lnTo>
                  <a:lnTo>
                    <a:pt x="12825" y="18251"/>
                  </a:lnTo>
                  <a:lnTo>
                    <a:pt x="12440" y="359"/>
                  </a:lnTo>
                  <a:lnTo>
                    <a:pt x="12077" y="359"/>
                  </a:lnTo>
                  <a:lnTo>
                    <a:pt x="11697" y="18251"/>
                  </a:lnTo>
                  <a:lnTo>
                    <a:pt x="11692" y="18251"/>
                  </a:lnTo>
                  <a:lnTo>
                    <a:pt x="11266" y="359"/>
                  </a:lnTo>
                  <a:lnTo>
                    <a:pt x="10985" y="359"/>
                  </a:lnTo>
                  <a:cubicBezTo>
                    <a:pt x="10985" y="359"/>
                    <a:pt x="11524" y="21241"/>
                    <a:pt x="11524" y="21241"/>
                  </a:cubicBezTo>
                  <a:close/>
                  <a:moveTo>
                    <a:pt x="14334" y="21241"/>
                  </a:moveTo>
                  <a:lnTo>
                    <a:pt x="15332" y="21241"/>
                  </a:lnTo>
                  <a:lnTo>
                    <a:pt x="15332" y="18608"/>
                  </a:lnTo>
                  <a:lnTo>
                    <a:pt x="14589" y="18608"/>
                  </a:lnTo>
                  <a:lnTo>
                    <a:pt x="14589" y="11728"/>
                  </a:lnTo>
                  <a:lnTo>
                    <a:pt x="15265" y="11728"/>
                  </a:lnTo>
                  <a:lnTo>
                    <a:pt x="15265" y="9094"/>
                  </a:lnTo>
                  <a:lnTo>
                    <a:pt x="14589" y="9094"/>
                  </a:lnTo>
                  <a:lnTo>
                    <a:pt x="14589" y="2992"/>
                  </a:lnTo>
                  <a:lnTo>
                    <a:pt x="15332" y="2992"/>
                  </a:lnTo>
                  <a:lnTo>
                    <a:pt x="15332" y="359"/>
                  </a:lnTo>
                  <a:lnTo>
                    <a:pt x="14334" y="359"/>
                  </a:lnTo>
                  <a:cubicBezTo>
                    <a:pt x="14334" y="359"/>
                    <a:pt x="14334" y="21241"/>
                    <a:pt x="14334" y="21241"/>
                  </a:cubicBezTo>
                  <a:close/>
                  <a:moveTo>
                    <a:pt x="17557" y="21241"/>
                  </a:moveTo>
                  <a:lnTo>
                    <a:pt x="18083" y="21241"/>
                  </a:lnTo>
                  <a:cubicBezTo>
                    <a:pt x="18670" y="21241"/>
                    <a:pt x="19032" y="17621"/>
                    <a:pt x="19032" y="10620"/>
                  </a:cubicBezTo>
                  <a:cubicBezTo>
                    <a:pt x="19032" y="4189"/>
                    <a:pt x="18611" y="359"/>
                    <a:pt x="18083" y="359"/>
                  </a:cubicBezTo>
                  <a:lnTo>
                    <a:pt x="17557" y="359"/>
                  </a:lnTo>
                  <a:cubicBezTo>
                    <a:pt x="17557" y="359"/>
                    <a:pt x="17557" y="21241"/>
                    <a:pt x="17557" y="21241"/>
                  </a:cubicBezTo>
                  <a:close/>
                  <a:moveTo>
                    <a:pt x="17812" y="2992"/>
                  </a:moveTo>
                  <a:lnTo>
                    <a:pt x="18111" y="2992"/>
                  </a:lnTo>
                  <a:cubicBezTo>
                    <a:pt x="18478" y="2992"/>
                    <a:pt x="18762" y="5863"/>
                    <a:pt x="18762" y="10741"/>
                  </a:cubicBezTo>
                  <a:cubicBezTo>
                    <a:pt x="18762" y="16126"/>
                    <a:pt x="18519" y="18608"/>
                    <a:pt x="18080" y="18608"/>
                  </a:cubicBezTo>
                  <a:lnTo>
                    <a:pt x="17812" y="18608"/>
                  </a:lnTo>
                  <a:cubicBezTo>
                    <a:pt x="17812" y="18608"/>
                    <a:pt x="17812" y="2992"/>
                    <a:pt x="17812" y="2992"/>
                  </a:cubicBezTo>
                  <a:close/>
                  <a:moveTo>
                    <a:pt x="20155" y="10802"/>
                  </a:moveTo>
                  <a:cubicBezTo>
                    <a:pt x="20155" y="6552"/>
                    <a:pt x="20349" y="2603"/>
                    <a:pt x="20742" y="2632"/>
                  </a:cubicBezTo>
                  <a:cubicBezTo>
                    <a:pt x="21135" y="2603"/>
                    <a:pt x="21329" y="6552"/>
                    <a:pt x="21329" y="10802"/>
                  </a:cubicBezTo>
                  <a:cubicBezTo>
                    <a:pt x="21329" y="14959"/>
                    <a:pt x="21153" y="18968"/>
                    <a:pt x="20742" y="18968"/>
                  </a:cubicBezTo>
                  <a:cubicBezTo>
                    <a:pt x="20331" y="18968"/>
                    <a:pt x="20155" y="14959"/>
                    <a:pt x="20155" y="10802"/>
                  </a:cubicBezTo>
                  <a:moveTo>
                    <a:pt x="19885" y="10802"/>
                  </a:moveTo>
                  <a:cubicBezTo>
                    <a:pt x="19885" y="17143"/>
                    <a:pt x="20199" y="21600"/>
                    <a:pt x="20742" y="21600"/>
                  </a:cubicBezTo>
                  <a:cubicBezTo>
                    <a:pt x="21286" y="21600"/>
                    <a:pt x="21600" y="17143"/>
                    <a:pt x="21600" y="10802"/>
                  </a:cubicBezTo>
                  <a:cubicBezTo>
                    <a:pt x="21600" y="4607"/>
                    <a:pt x="21283" y="0"/>
                    <a:pt x="20742" y="0"/>
                  </a:cubicBezTo>
                  <a:cubicBezTo>
                    <a:pt x="20201" y="0"/>
                    <a:pt x="19885" y="4607"/>
                    <a:pt x="19885" y="10802"/>
                  </a:cubicBezTo>
                </a:path>
              </a:pathLst>
            </a:custGeom>
            <a:solidFill>
              <a:srgbClr val="838585"/>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 name="Shape"/>
            <p:cNvSpPr/>
            <p:nvPr/>
          </p:nvSpPr>
          <p:spPr>
            <a:xfrm>
              <a:off x="350747" y="641925"/>
              <a:ext cx="404944" cy="97439"/>
            </a:xfrm>
            <a:custGeom>
              <a:avLst/>
              <a:gdLst/>
              <a:ahLst/>
              <a:cxnLst>
                <a:cxn ang="0">
                  <a:pos x="wd2" y="hd2"/>
                </a:cxn>
                <a:cxn ang="5400000">
                  <a:pos x="wd2" y="hd2"/>
                </a:cxn>
                <a:cxn ang="10800000">
                  <a:pos x="wd2" y="hd2"/>
                </a:cxn>
                <a:cxn ang="16200000">
                  <a:pos x="wd2" y="hd2"/>
                </a:cxn>
              </a:cxnLst>
              <a:rect l="0" t="0" r="r" b="b"/>
              <a:pathLst>
                <a:path w="21600" h="21600" extrusionOk="0">
                  <a:moveTo>
                    <a:pt x="0" y="21241"/>
                  </a:moveTo>
                  <a:lnTo>
                    <a:pt x="2821" y="21241"/>
                  </a:lnTo>
                  <a:lnTo>
                    <a:pt x="2821" y="18608"/>
                  </a:lnTo>
                  <a:lnTo>
                    <a:pt x="720" y="18608"/>
                  </a:lnTo>
                  <a:lnTo>
                    <a:pt x="720" y="359"/>
                  </a:lnTo>
                  <a:lnTo>
                    <a:pt x="0" y="359"/>
                  </a:lnTo>
                  <a:cubicBezTo>
                    <a:pt x="0" y="359"/>
                    <a:pt x="0" y="21241"/>
                    <a:pt x="0" y="21241"/>
                  </a:cubicBezTo>
                  <a:close/>
                  <a:moveTo>
                    <a:pt x="5692" y="10802"/>
                  </a:moveTo>
                  <a:cubicBezTo>
                    <a:pt x="5692" y="6552"/>
                    <a:pt x="6238" y="2603"/>
                    <a:pt x="7346" y="2632"/>
                  </a:cubicBezTo>
                  <a:cubicBezTo>
                    <a:pt x="8454" y="2603"/>
                    <a:pt x="9001" y="6552"/>
                    <a:pt x="9001" y="10802"/>
                  </a:cubicBezTo>
                  <a:cubicBezTo>
                    <a:pt x="9001" y="14959"/>
                    <a:pt x="8505" y="18968"/>
                    <a:pt x="7346" y="18968"/>
                  </a:cubicBezTo>
                  <a:cubicBezTo>
                    <a:pt x="6188" y="18968"/>
                    <a:pt x="5692" y="14959"/>
                    <a:pt x="5692" y="10802"/>
                  </a:cubicBezTo>
                  <a:moveTo>
                    <a:pt x="4929" y="10802"/>
                  </a:moveTo>
                  <a:cubicBezTo>
                    <a:pt x="4929" y="17143"/>
                    <a:pt x="5814" y="21600"/>
                    <a:pt x="7346" y="21600"/>
                  </a:cubicBezTo>
                  <a:cubicBezTo>
                    <a:pt x="8879" y="21600"/>
                    <a:pt x="9764" y="17143"/>
                    <a:pt x="9764" y="10802"/>
                  </a:cubicBezTo>
                  <a:cubicBezTo>
                    <a:pt x="9764" y="4607"/>
                    <a:pt x="8872" y="0"/>
                    <a:pt x="7346" y="0"/>
                  </a:cubicBezTo>
                  <a:cubicBezTo>
                    <a:pt x="5821" y="0"/>
                    <a:pt x="4929" y="4607"/>
                    <a:pt x="4929" y="10802"/>
                  </a:cubicBezTo>
                  <a:moveTo>
                    <a:pt x="16484" y="359"/>
                  </a:moveTo>
                  <a:lnTo>
                    <a:pt x="15729" y="359"/>
                  </a:lnTo>
                  <a:lnTo>
                    <a:pt x="14139" y="18608"/>
                  </a:lnTo>
                  <a:lnTo>
                    <a:pt x="14124" y="18608"/>
                  </a:lnTo>
                  <a:lnTo>
                    <a:pt x="12577" y="359"/>
                  </a:lnTo>
                  <a:lnTo>
                    <a:pt x="11771" y="359"/>
                  </a:lnTo>
                  <a:lnTo>
                    <a:pt x="13664" y="21241"/>
                  </a:lnTo>
                  <a:lnTo>
                    <a:pt x="14563" y="21241"/>
                  </a:lnTo>
                  <a:cubicBezTo>
                    <a:pt x="14563" y="21241"/>
                    <a:pt x="16484" y="359"/>
                    <a:pt x="16484" y="359"/>
                  </a:cubicBezTo>
                  <a:close/>
                  <a:moveTo>
                    <a:pt x="18787" y="21241"/>
                  </a:moveTo>
                  <a:lnTo>
                    <a:pt x="21600" y="21241"/>
                  </a:lnTo>
                  <a:lnTo>
                    <a:pt x="21600" y="18608"/>
                  </a:lnTo>
                  <a:lnTo>
                    <a:pt x="19506" y="18608"/>
                  </a:lnTo>
                  <a:lnTo>
                    <a:pt x="19506" y="11728"/>
                  </a:lnTo>
                  <a:lnTo>
                    <a:pt x="21413" y="11728"/>
                  </a:lnTo>
                  <a:lnTo>
                    <a:pt x="21413" y="9094"/>
                  </a:lnTo>
                  <a:lnTo>
                    <a:pt x="19506" y="9094"/>
                  </a:lnTo>
                  <a:lnTo>
                    <a:pt x="19506" y="2992"/>
                  </a:lnTo>
                  <a:lnTo>
                    <a:pt x="21600" y="2992"/>
                  </a:lnTo>
                  <a:lnTo>
                    <a:pt x="21600" y="359"/>
                  </a:lnTo>
                  <a:lnTo>
                    <a:pt x="18787" y="359"/>
                  </a:lnTo>
                  <a:cubicBezTo>
                    <a:pt x="18787" y="359"/>
                    <a:pt x="18787" y="21241"/>
                    <a:pt x="18787" y="21241"/>
                  </a:cubicBezTo>
                  <a:close/>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Shape"/>
            <p:cNvSpPr/>
            <p:nvPr/>
          </p:nvSpPr>
          <p:spPr>
            <a:xfrm>
              <a:off x="941028" y="119824"/>
              <a:ext cx="13969" cy="13994"/>
            </a:xfrm>
            <a:custGeom>
              <a:avLst/>
              <a:gdLst/>
              <a:ahLst/>
              <a:cxnLst>
                <a:cxn ang="0">
                  <a:pos x="wd2" y="hd2"/>
                </a:cxn>
                <a:cxn ang="5400000">
                  <a:pos x="wd2" y="hd2"/>
                </a:cxn>
                <a:cxn ang="10800000">
                  <a:pos x="wd2" y="hd2"/>
                </a:cxn>
                <a:cxn ang="16200000">
                  <a:pos x="wd2" y="hd2"/>
                </a:cxn>
              </a:cxnLst>
              <a:rect l="0" t="0" r="r" b="b"/>
              <a:pathLst>
                <a:path w="19484" h="19475" extrusionOk="0">
                  <a:moveTo>
                    <a:pt x="19147" y="7219"/>
                  </a:moveTo>
                  <a:cubicBezTo>
                    <a:pt x="20543" y="12414"/>
                    <a:pt x="17464" y="17739"/>
                    <a:pt x="12285" y="19133"/>
                  </a:cubicBezTo>
                  <a:cubicBezTo>
                    <a:pt x="7070" y="20539"/>
                    <a:pt x="1712" y="17477"/>
                    <a:pt x="339" y="12271"/>
                  </a:cubicBezTo>
                  <a:cubicBezTo>
                    <a:pt x="-1057" y="7052"/>
                    <a:pt x="1975" y="1751"/>
                    <a:pt x="7201" y="333"/>
                  </a:cubicBezTo>
                  <a:cubicBezTo>
                    <a:pt x="12380" y="-1061"/>
                    <a:pt x="17786" y="2049"/>
                    <a:pt x="19147" y="7219"/>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 name="Shape"/>
            <p:cNvSpPr/>
            <p:nvPr/>
          </p:nvSpPr>
          <p:spPr>
            <a:xfrm>
              <a:off x="667275" y="-1"/>
              <a:ext cx="338191" cy="483306"/>
            </a:xfrm>
            <a:custGeom>
              <a:avLst/>
              <a:gdLst/>
              <a:ahLst/>
              <a:cxnLst>
                <a:cxn ang="0">
                  <a:pos x="wd2" y="hd2"/>
                </a:cxn>
                <a:cxn ang="5400000">
                  <a:pos x="wd2" y="hd2"/>
                </a:cxn>
                <a:cxn ang="10800000">
                  <a:pos x="wd2" y="hd2"/>
                </a:cxn>
                <a:cxn ang="16200000">
                  <a:pos x="wd2" y="hd2"/>
                </a:cxn>
              </a:cxnLst>
              <a:rect l="0" t="0" r="r" b="b"/>
              <a:pathLst>
                <a:path w="20492" h="21575" extrusionOk="0">
                  <a:moveTo>
                    <a:pt x="20492" y="5850"/>
                  </a:moveTo>
                  <a:cubicBezTo>
                    <a:pt x="20065" y="5500"/>
                    <a:pt x="19440" y="5293"/>
                    <a:pt x="18988" y="5210"/>
                  </a:cubicBezTo>
                  <a:cubicBezTo>
                    <a:pt x="18605" y="4646"/>
                    <a:pt x="17827" y="4149"/>
                    <a:pt x="16720" y="4168"/>
                  </a:cubicBezTo>
                  <a:cubicBezTo>
                    <a:pt x="15442" y="4187"/>
                    <a:pt x="14578" y="4778"/>
                    <a:pt x="14014" y="5526"/>
                  </a:cubicBezTo>
                  <a:cubicBezTo>
                    <a:pt x="13609" y="6064"/>
                    <a:pt x="13387" y="6706"/>
                    <a:pt x="13012" y="7304"/>
                  </a:cubicBezTo>
                  <a:cubicBezTo>
                    <a:pt x="12720" y="7618"/>
                    <a:pt x="12342" y="7817"/>
                    <a:pt x="11631" y="7861"/>
                  </a:cubicBezTo>
                  <a:cubicBezTo>
                    <a:pt x="8524" y="8053"/>
                    <a:pt x="5770" y="3472"/>
                    <a:pt x="5493" y="1229"/>
                  </a:cubicBezTo>
                  <a:cubicBezTo>
                    <a:pt x="5491" y="1230"/>
                    <a:pt x="5442" y="1263"/>
                    <a:pt x="5442" y="1263"/>
                  </a:cubicBezTo>
                  <a:cubicBezTo>
                    <a:pt x="4673" y="4161"/>
                    <a:pt x="7253" y="8371"/>
                    <a:pt x="11439" y="8113"/>
                  </a:cubicBezTo>
                  <a:cubicBezTo>
                    <a:pt x="12002" y="8079"/>
                    <a:pt x="12369" y="7973"/>
                    <a:pt x="12670" y="7772"/>
                  </a:cubicBezTo>
                  <a:cubicBezTo>
                    <a:pt x="12660" y="7784"/>
                    <a:pt x="12649" y="7795"/>
                    <a:pt x="12638" y="7807"/>
                  </a:cubicBezTo>
                  <a:cubicBezTo>
                    <a:pt x="12204" y="8196"/>
                    <a:pt x="11437" y="8455"/>
                    <a:pt x="10576" y="8568"/>
                  </a:cubicBezTo>
                  <a:cubicBezTo>
                    <a:pt x="6027" y="9158"/>
                    <a:pt x="721" y="3625"/>
                    <a:pt x="239" y="0"/>
                  </a:cubicBezTo>
                  <a:cubicBezTo>
                    <a:pt x="239" y="0"/>
                    <a:pt x="179" y="49"/>
                    <a:pt x="179" y="49"/>
                  </a:cubicBezTo>
                  <a:cubicBezTo>
                    <a:pt x="-1108" y="5292"/>
                    <a:pt x="4779" y="9643"/>
                    <a:pt x="10363" y="8917"/>
                  </a:cubicBezTo>
                  <a:cubicBezTo>
                    <a:pt x="11610" y="8754"/>
                    <a:pt x="12657" y="8338"/>
                    <a:pt x="13183" y="7531"/>
                  </a:cubicBezTo>
                  <a:cubicBezTo>
                    <a:pt x="13635" y="6873"/>
                    <a:pt x="13832" y="6140"/>
                    <a:pt x="14306" y="5491"/>
                  </a:cubicBezTo>
                  <a:cubicBezTo>
                    <a:pt x="14514" y="5206"/>
                    <a:pt x="14729" y="5007"/>
                    <a:pt x="15105" y="4844"/>
                  </a:cubicBezTo>
                  <a:cubicBezTo>
                    <a:pt x="15433" y="4702"/>
                    <a:pt x="15804" y="4612"/>
                    <a:pt x="16180" y="4574"/>
                  </a:cubicBezTo>
                  <a:cubicBezTo>
                    <a:pt x="17547" y="4442"/>
                    <a:pt x="18176" y="4920"/>
                    <a:pt x="18495" y="5399"/>
                  </a:cubicBezTo>
                  <a:cubicBezTo>
                    <a:pt x="18591" y="5407"/>
                    <a:pt x="19153" y="5391"/>
                    <a:pt x="19563" y="5723"/>
                  </a:cubicBezTo>
                  <a:cubicBezTo>
                    <a:pt x="17533" y="5936"/>
                    <a:pt x="16525" y="6677"/>
                    <a:pt x="16837" y="8919"/>
                  </a:cubicBezTo>
                  <a:cubicBezTo>
                    <a:pt x="17329" y="12487"/>
                    <a:pt x="14882" y="14480"/>
                    <a:pt x="7872" y="14480"/>
                  </a:cubicBezTo>
                  <a:cubicBezTo>
                    <a:pt x="6837" y="15318"/>
                    <a:pt x="6277" y="15785"/>
                    <a:pt x="5543" y="16394"/>
                  </a:cubicBezTo>
                  <a:cubicBezTo>
                    <a:pt x="2475" y="18942"/>
                    <a:pt x="1517" y="20177"/>
                    <a:pt x="2324" y="21563"/>
                  </a:cubicBezTo>
                  <a:cubicBezTo>
                    <a:pt x="2344" y="21600"/>
                    <a:pt x="2377" y="21540"/>
                    <a:pt x="2377" y="21540"/>
                  </a:cubicBezTo>
                  <a:cubicBezTo>
                    <a:pt x="3141" y="19249"/>
                    <a:pt x="4571" y="17382"/>
                    <a:pt x="6478" y="15852"/>
                  </a:cubicBezTo>
                  <a:cubicBezTo>
                    <a:pt x="13104" y="15852"/>
                    <a:pt x="18156" y="12220"/>
                    <a:pt x="17652" y="8534"/>
                  </a:cubicBezTo>
                  <a:cubicBezTo>
                    <a:pt x="17380" y="6547"/>
                    <a:pt x="18789" y="5813"/>
                    <a:pt x="20492" y="5850"/>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 name="Shape"/>
            <p:cNvSpPr/>
            <p:nvPr/>
          </p:nvSpPr>
          <p:spPr>
            <a:xfrm>
              <a:off x="530397" y="102708"/>
              <a:ext cx="321426" cy="292579"/>
            </a:xfrm>
            <a:custGeom>
              <a:avLst/>
              <a:gdLst/>
              <a:ahLst/>
              <a:cxnLst>
                <a:cxn ang="0">
                  <a:pos x="wd2" y="hd2"/>
                </a:cxn>
                <a:cxn ang="5400000">
                  <a:pos x="wd2" y="hd2"/>
                </a:cxn>
                <a:cxn ang="10800000">
                  <a:pos x="wd2" y="hd2"/>
                </a:cxn>
                <a:cxn ang="16200000">
                  <a:pos x="wd2" y="hd2"/>
                </a:cxn>
              </a:cxnLst>
              <a:rect l="0" t="0" r="r" b="b"/>
              <a:pathLst>
                <a:path w="20664" h="20106" extrusionOk="0">
                  <a:moveTo>
                    <a:pt x="20157" y="10879"/>
                  </a:moveTo>
                  <a:cubicBezTo>
                    <a:pt x="19790" y="11332"/>
                    <a:pt x="18742" y="11852"/>
                    <a:pt x="16087" y="11754"/>
                  </a:cubicBezTo>
                  <a:cubicBezTo>
                    <a:pt x="16375" y="11383"/>
                    <a:pt x="16674" y="11000"/>
                    <a:pt x="17001" y="10587"/>
                  </a:cubicBezTo>
                  <a:cubicBezTo>
                    <a:pt x="18101" y="9187"/>
                    <a:pt x="21097" y="9718"/>
                    <a:pt x="20157" y="10879"/>
                  </a:cubicBezTo>
                  <a:moveTo>
                    <a:pt x="10375" y="12360"/>
                  </a:moveTo>
                  <a:cubicBezTo>
                    <a:pt x="8692" y="13979"/>
                    <a:pt x="6585" y="13040"/>
                    <a:pt x="7334" y="12235"/>
                  </a:cubicBezTo>
                  <a:cubicBezTo>
                    <a:pt x="7659" y="11887"/>
                    <a:pt x="8600" y="12005"/>
                    <a:pt x="10518" y="12213"/>
                  </a:cubicBezTo>
                  <a:cubicBezTo>
                    <a:pt x="10470" y="12263"/>
                    <a:pt x="10423" y="12313"/>
                    <a:pt x="10375" y="12360"/>
                  </a:cubicBezTo>
                  <a:moveTo>
                    <a:pt x="7519" y="9803"/>
                  </a:moveTo>
                  <a:cubicBezTo>
                    <a:pt x="6543" y="10791"/>
                    <a:pt x="5312" y="9746"/>
                    <a:pt x="5759" y="9233"/>
                  </a:cubicBezTo>
                  <a:cubicBezTo>
                    <a:pt x="5962" y="9003"/>
                    <a:pt x="6742" y="9067"/>
                    <a:pt x="7959" y="9310"/>
                  </a:cubicBezTo>
                  <a:cubicBezTo>
                    <a:pt x="7833" y="9465"/>
                    <a:pt x="7700" y="9621"/>
                    <a:pt x="7519" y="9803"/>
                  </a:cubicBezTo>
                  <a:moveTo>
                    <a:pt x="10138" y="6741"/>
                  </a:moveTo>
                  <a:cubicBezTo>
                    <a:pt x="10770" y="6077"/>
                    <a:pt x="12600" y="6500"/>
                    <a:pt x="12169" y="7120"/>
                  </a:cubicBezTo>
                  <a:cubicBezTo>
                    <a:pt x="11867" y="7556"/>
                    <a:pt x="10912" y="7484"/>
                    <a:pt x="9958" y="6941"/>
                  </a:cubicBezTo>
                  <a:cubicBezTo>
                    <a:pt x="10018" y="6874"/>
                    <a:pt x="10075" y="6807"/>
                    <a:pt x="10138" y="6741"/>
                  </a:cubicBezTo>
                  <a:moveTo>
                    <a:pt x="13232" y="8992"/>
                  </a:moveTo>
                  <a:cubicBezTo>
                    <a:pt x="14046" y="7978"/>
                    <a:pt x="16631" y="8492"/>
                    <a:pt x="16004" y="9279"/>
                  </a:cubicBezTo>
                  <a:cubicBezTo>
                    <a:pt x="15594" y="9796"/>
                    <a:pt x="14698" y="9824"/>
                    <a:pt x="12871" y="9450"/>
                  </a:cubicBezTo>
                  <a:cubicBezTo>
                    <a:pt x="13032" y="9245"/>
                    <a:pt x="13159" y="9082"/>
                    <a:pt x="13232" y="8992"/>
                  </a:cubicBezTo>
                  <a:moveTo>
                    <a:pt x="18095" y="9279"/>
                  </a:moveTo>
                  <a:cubicBezTo>
                    <a:pt x="17300" y="9906"/>
                    <a:pt x="16693" y="10796"/>
                    <a:pt x="16062" y="11600"/>
                  </a:cubicBezTo>
                  <a:cubicBezTo>
                    <a:pt x="16022" y="11650"/>
                    <a:pt x="15982" y="11697"/>
                    <a:pt x="15942" y="11746"/>
                  </a:cubicBezTo>
                  <a:cubicBezTo>
                    <a:pt x="15388" y="11721"/>
                    <a:pt x="14768" y="11671"/>
                    <a:pt x="14070" y="11587"/>
                  </a:cubicBezTo>
                  <a:cubicBezTo>
                    <a:pt x="13043" y="11464"/>
                    <a:pt x="12177" y="11358"/>
                    <a:pt x="11438" y="11286"/>
                  </a:cubicBezTo>
                  <a:cubicBezTo>
                    <a:pt x="11706" y="10943"/>
                    <a:pt x="11980" y="10593"/>
                    <a:pt x="12236" y="10265"/>
                  </a:cubicBezTo>
                  <a:cubicBezTo>
                    <a:pt x="14131" y="10594"/>
                    <a:pt x="15232" y="10429"/>
                    <a:pt x="15988" y="9514"/>
                  </a:cubicBezTo>
                  <a:cubicBezTo>
                    <a:pt x="17321" y="7895"/>
                    <a:pt x="14846" y="6824"/>
                    <a:pt x="13299" y="8712"/>
                  </a:cubicBezTo>
                  <a:cubicBezTo>
                    <a:pt x="13123" y="8929"/>
                    <a:pt x="12930" y="9173"/>
                    <a:pt x="12737" y="9423"/>
                  </a:cubicBezTo>
                  <a:cubicBezTo>
                    <a:pt x="12258" y="9322"/>
                    <a:pt x="11720" y="9198"/>
                    <a:pt x="11110" y="9046"/>
                  </a:cubicBezTo>
                  <a:cubicBezTo>
                    <a:pt x="10155" y="8809"/>
                    <a:pt x="9354" y="8644"/>
                    <a:pt x="8681" y="8545"/>
                  </a:cubicBezTo>
                  <a:cubicBezTo>
                    <a:pt x="8768" y="8432"/>
                    <a:pt x="8856" y="8319"/>
                    <a:pt x="8946" y="8199"/>
                  </a:cubicBezTo>
                  <a:cubicBezTo>
                    <a:pt x="9094" y="8003"/>
                    <a:pt x="9237" y="7816"/>
                    <a:pt x="9381" y="7632"/>
                  </a:cubicBezTo>
                  <a:cubicBezTo>
                    <a:pt x="10318" y="8027"/>
                    <a:pt x="11396" y="8084"/>
                    <a:pt x="12105" y="7369"/>
                  </a:cubicBezTo>
                  <a:cubicBezTo>
                    <a:pt x="13326" y="6139"/>
                    <a:pt x="11300" y="5158"/>
                    <a:pt x="10172" y="6517"/>
                  </a:cubicBezTo>
                  <a:cubicBezTo>
                    <a:pt x="10062" y="6648"/>
                    <a:pt x="9962" y="6768"/>
                    <a:pt x="9865" y="6886"/>
                  </a:cubicBezTo>
                  <a:cubicBezTo>
                    <a:pt x="9132" y="6447"/>
                    <a:pt x="8412" y="5731"/>
                    <a:pt x="7999" y="4755"/>
                  </a:cubicBezTo>
                  <a:cubicBezTo>
                    <a:pt x="7387" y="3309"/>
                    <a:pt x="7559" y="1425"/>
                    <a:pt x="8122" y="0"/>
                  </a:cubicBezTo>
                  <a:cubicBezTo>
                    <a:pt x="6714" y="1959"/>
                    <a:pt x="6561" y="4870"/>
                    <a:pt x="7834" y="6499"/>
                  </a:cubicBezTo>
                  <a:cubicBezTo>
                    <a:pt x="8167" y="6925"/>
                    <a:pt x="8698" y="7326"/>
                    <a:pt x="9290" y="7594"/>
                  </a:cubicBezTo>
                  <a:cubicBezTo>
                    <a:pt x="9066" y="7874"/>
                    <a:pt x="8837" y="8168"/>
                    <a:pt x="8559" y="8526"/>
                  </a:cubicBezTo>
                  <a:cubicBezTo>
                    <a:pt x="7015" y="8314"/>
                    <a:pt x="6181" y="8481"/>
                    <a:pt x="5770" y="9010"/>
                  </a:cubicBezTo>
                  <a:cubicBezTo>
                    <a:pt x="4574" y="10544"/>
                    <a:pt x="6174" y="11561"/>
                    <a:pt x="7482" y="10028"/>
                  </a:cubicBezTo>
                  <a:cubicBezTo>
                    <a:pt x="7682" y="9793"/>
                    <a:pt x="7872" y="9564"/>
                    <a:pt x="8060" y="9330"/>
                  </a:cubicBezTo>
                  <a:cubicBezTo>
                    <a:pt x="8739" y="9468"/>
                    <a:pt x="9545" y="9657"/>
                    <a:pt x="10461" y="9883"/>
                  </a:cubicBezTo>
                  <a:cubicBezTo>
                    <a:pt x="11070" y="10034"/>
                    <a:pt x="11614" y="10154"/>
                    <a:pt x="12107" y="10243"/>
                  </a:cubicBezTo>
                  <a:cubicBezTo>
                    <a:pt x="11806" y="10639"/>
                    <a:pt x="11528" y="11006"/>
                    <a:pt x="11319" y="11272"/>
                  </a:cubicBezTo>
                  <a:cubicBezTo>
                    <a:pt x="8986" y="11046"/>
                    <a:pt x="7970" y="11151"/>
                    <a:pt x="7310" y="12036"/>
                  </a:cubicBezTo>
                  <a:cubicBezTo>
                    <a:pt x="5704" y="14181"/>
                    <a:pt x="8529" y="14813"/>
                    <a:pt x="10362" y="12625"/>
                  </a:cubicBezTo>
                  <a:cubicBezTo>
                    <a:pt x="10454" y="12513"/>
                    <a:pt x="10564" y="12380"/>
                    <a:pt x="10686" y="12231"/>
                  </a:cubicBezTo>
                  <a:cubicBezTo>
                    <a:pt x="11420" y="12311"/>
                    <a:pt x="12287" y="12398"/>
                    <a:pt x="13317" y="12481"/>
                  </a:cubicBezTo>
                  <a:cubicBezTo>
                    <a:pt x="14035" y="12538"/>
                    <a:pt x="14673" y="12570"/>
                    <a:pt x="15240" y="12581"/>
                  </a:cubicBezTo>
                  <a:cubicBezTo>
                    <a:pt x="11060" y="17245"/>
                    <a:pt x="5797" y="18406"/>
                    <a:pt x="0" y="18963"/>
                  </a:cubicBezTo>
                  <a:cubicBezTo>
                    <a:pt x="4852" y="21600"/>
                    <a:pt x="9889" y="19424"/>
                    <a:pt x="13517" y="14998"/>
                  </a:cubicBezTo>
                  <a:cubicBezTo>
                    <a:pt x="14245" y="14109"/>
                    <a:pt x="14839" y="13355"/>
                    <a:pt x="15441" y="12582"/>
                  </a:cubicBezTo>
                  <a:cubicBezTo>
                    <a:pt x="18272" y="12606"/>
                    <a:pt x="19298" y="12044"/>
                    <a:pt x="20085" y="11160"/>
                  </a:cubicBezTo>
                  <a:cubicBezTo>
                    <a:pt x="21600" y="9459"/>
                    <a:pt x="19860" y="7895"/>
                    <a:pt x="18095" y="9279"/>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 name="Shape"/>
            <p:cNvSpPr/>
            <p:nvPr/>
          </p:nvSpPr>
          <p:spPr>
            <a:xfrm>
              <a:off x="1026576" y="68472"/>
              <a:ext cx="38568" cy="17809"/>
            </a:xfrm>
            <a:custGeom>
              <a:avLst/>
              <a:gdLst/>
              <a:ahLst/>
              <a:cxnLst>
                <a:cxn ang="0">
                  <a:pos x="wd2" y="hd2"/>
                </a:cxn>
                <a:cxn ang="5400000">
                  <a:pos x="wd2" y="hd2"/>
                </a:cxn>
                <a:cxn ang="10800000">
                  <a:pos x="wd2" y="hd2"/>
                </a:cxn>
                <a:cxn ang="16200000">
                  <a:pos x="wd2" y="hd2"/>
                </a:cxn>
              </a:cxnLst>
              <a:rect l="0" t="0" r="r" b="b"/>
              <a:pathLst>
                <a:path w="21600" h="20776" extrusionOk="0">
                  <a:moveTo>
                    <a:pt x="21600" y="9307"/>
                  </a:moveTo>
                  <a:cubicBezTo>
                    <a:pt x="20139" y="12003"/>
                    <a:pt x="14882" y="20301"/>
                    <a:pt x="10685" y="20730"/>
                  </a:cubicBezTo>
                  <a:cubicBezTo>
                    <a:pt x="6502" y="21180"/>
                    <a:pt x="2463" y="18364"/>
                    <a:pt x="0" y="11563"/>
                  </a:cubicBezTo>
                  <a:cubicBezTo>
                    <a:pt x="2123" y="4283"/>
                    <a:pt x="6004" y="469"/>
                    <a:pt x="10196" y="19"/>
                  </a:cubicBezTo>
                  <a:cubicBezTo>
                    <a:pt x="14384" y="-420"/>
                    <a:pt x="20014" y="6930"/>
                    <a:pt x="21600" y="9307"/>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 name="Shape"/>
            <p:cNvSpPr/>
            <p:nvPr/>
          </p:nvSpPr>
          <p:spPr>
            <a:xfrm>
              <a:off x="1018021" y="94149"/>
              <a:ext cx="37371" cy="18591"/>
            </a:xfrm>
            <a:custGeom>
              <a:avLst/>
              <a:gdLst/>
              <a:ahLst/>
              <a:cxnLst>
                <a:cxn ang="0">
                  <a:pos x="wd2" y="hd2"/>
                </a:cxn>
                <a:cxn ang="5400000">
                  <a:pos x="wd2" y="hd2"/>
                </a:cxn>
                <a:cxn ang="10800000">
                  <a:pos x="wd2" y="hd2"/>
                </a:cxn>
                <a:cxn ang="16200000">
                  <a:pos x="wd2" y="hd2"/>
                </a:cxn>
              </a:cxnLst>
              <a:rect l="0" t="0" r="r" b="b"/>
              <a:pathLst>
                <a:path w="21600" h="19132" extrusionOk="0">
                  <a:moveTo>
                    <a:pt x="21600" y="15041"/>
                  </a:moveTo>
                  <a:cubicBezTo>
                    <a:pt x="19760" y="16477"/>
                    <a:pt x="13347" y="20573"/>
                    <a:pt x="9158" y="18609"/>
                  </a:cubicBezTo>
                  <a:cubicBezTo>
                    <a:pt x="4970" y="16662"/>
                    <a:pt x="1419" y="12063"/>
                    <a:pt x="0" y="4972"/>
                  </a:cubicBezTo>
                  <a:cubicBezTo>
                    <a:pt x="3185" y="39"/>
                    <a:pt x="7566" y="-1027"/>
                    <a:pt x="11759" y="911"/>
                  </a:cubicBezTo>
                  <a:cubicBezTo>
                    <a:pt x="15948" y="2858"/>
                    <a:pt x="20398" y="12160"/>
                    <a:pt x="21600" y="15041"/>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 name="Shape"/>
            <p:cNvSpPr/>
            <p:nvPr/>
          </p:nvSpPr>
          <p:spPr>
            <a:xfrm>
              <a:off x="1009467" y="34236"/>
              <a:ext cx="17784" cy="38629"/>
            </a:xfrm>
            <a:custGeom>
              <a:avLst/>
              <a:gdLst/>
              <a:ahLst/>
              <a:cxnLst>
                <a:cxn ang="0">
                  <a:pos x="wd2" y="hd2"/>
                </a:cxn>
                <a:cxn ang="5400000">
                  <a:pos x="wd2" y="hd2"/>
                </a:cxn>
                <a:cxn ang="10800000">
                  <a:pos x="wd2" y="hd2"/>
                </a:cxn>
                <a:cxn ang="16200000">
                  <a:pos x="wd2" y="hd2"/>
                </a:cxn>
              </a:cxnLst>
              <a:rect l="0" t="0" r="r" b="b"/>
              <a:pathLst>
                <a:path w="21176" h="21600" extrusionOk="0">
                  <a:moveTo>
                    <a:pt x="9896" y="0"/>
                  </a:moveTo>
                  <a:cubicBezTo>
                    <a:pt x="7390" y="1556"/>
                    <a:pt x="-211" y="7084"/>
                    <a:pt x="4" y="11276"/>
                  </a:cubicBezTo>
                  <a:cubicBezTo>
                    <a:pt x="227" y="15469"/>
                    <a:pt x="3732" y="19389"/>
                    <a:pt x="11048" y="21600"/>
                  </a:cubicBezTo>
                  <a:cubicBezTo>
                    <a:pt x="18108" y="19221"/>
                    <a:pt x="21389" y="15220"/>
                    <a:pt x="21165" y="11027"/>
                  </a:cubicBezTo>
                  <a:cubicBezTo>
                    <a:pt x="20951" y="6840"/>
                    <a:pt x="12576" y="1493"/>
                    <a:pt x="9896" y="0"/>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Shape"/>
            <p:cNvSpPr/>
            <p:nvPr/>
          </p:nvSpPr>
          <p:spPr>
            <a:xfrm>
              <a:off x="983802" y="51354"/>
              <a:ext cx="20978" cy="34247"/>
            </a:xfrm>
            <a:custGeom>
              <a:avLst/>
              <a:gdLst/>
              <a:ahLst/>
              <a:cxnLst>
                <a:cxn ang="0">
                  <a:pos x="wd2" y="hd2"/>
                </a:cxn>
                <a:cxn ang="5400000">
                  <a:pos x="wd2" y="hd2"/>
                </a:cxn>
                <a:cxn ang="10800000">
                  <a:pos x="wd2" y="hd2"/>
                </a:cxn>
                <a:cxn ang="16200000">
                  <a:pos x="wd2" y="hd2"/>
                </a:cxn>
              </a:cxnLst>
              <a:rect l="0" t="0" r="r" b="b"/>
              <a:pathLst>
                <a:path w="19391" h="21600" extrusionOk="0">
                  <a:moveTo>
                    <a:pt x="773" y="0"/>
                  </a:moveTo>
                  <a:cubicBezTo>
                    <a:pt x="165" y="2159"/>
                    <a:pt x="-1117" y="9545"/>
                    <a:pt x="2086" y="13729"/>
                  </a:cubicBezTo>
                  <a:cubicBezTo>
                    <a:pt x="5298" y="17918"/>
                    <a:pt x="10589" y="21071"/>
                    <a:pt x="17295" y="21600"/>
                  </a:cubicBezTo>
                  <a:cubicBezTo>
                    <a:pt x="20483" y="17546"/>
                    <a:pt x="19850" y="12730"/>
                    <a:pt x="16647" y="8535"/>
                  </a:cubicBezTo>
                  <a:cubicBezTo>
                    <a:pt x="13452" y="4346"/>
                    <a:pt x="3723" y="885"/>
                    <a:pt x="773" y="0"/>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Shape"/>
            <p:cNvSpPr/>
            <p:nvPr/>
          </p:nvSpPr>
          <p:spPr>
            <a:xfrm>
              <a:off x="1043687" y="34236"/>
              <a:ext cx="27011" cy="28265"/>
            </a:xfrm>
            <a:custGeom>
              <a:avLst/>
              <a:gdLst/>
              <a:ahLst/>
              <a:cxnLst>
                <a:cxn ang="0">
                  <a:pos x="wd2" y="hd2"/>
                </a:cxn>
                <a:cxn ang="5400000">
                  <a:pos x="wd2" y="hd2"/>
                </a:cxn>
                <a:cxn ang="10800000">
                  <a:pos x="wd2" y="hd2"/>
                </a:cxn>
                <a:cxn ang="16200000">
                  <a:pos x="wd2" y="hd2"/>
                </a:cxn>
              </a:cxnLst>
              <a:rect l="0" t="0" r="r" b="b"/>
              <a:pathLst>
                <a:path w="20742" h="20906" extrusionOk="0">
                  <a:moveTo>
                    <a:pt x="20742" y="0"/>
                  </a:moveTo>
                  <a:cubicBezTo>
                    <a:pt x="20512" y="2564"/>
                    <a:pt x="19067" y="11174"/>
                    <a:pt x="15106" y="15194"/>
                  </a:cubicBezTo>
                  <a:cubicBezTo>
                    <a:pt x="11151" y="19207"/>
                    <a:pt x="5856" y="21600"/>
                    <a:pt x="331" y="20726"/>
                  </a:cubicBezTo>
                  <a:cubicBezTo>
                    <a:pt x="-858" y="15447"/>
                    <a:pt x="1251" y="10148"/>
                    <a:pt x="5205" y="6134"/>
                  </a:cubicBezTo>
                  <a:cubicBezTo>
                    <a:pt x="9167" y="2108"/>
                    <a:pt x="18095" y="348"/>
                    <a:pt x="20742" y="0"/>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 name="Shape"/>
            <p:cNvSpPr/>
            <p:nvPr/>
          </p:nvSpPr>
          <p:spPr>
            <a:xfrm>
              <a:off x="983804" y="59912"/>
              <a:ext cx="52717" cy="127464"/>
            </a:xfrm>
            <a:custGeom>
              <a:avLst/>
              <a:gdLst/>
              <a:ahLst/>
              <a:cxnLst>
                <a:cxn ang="0">
                  <a:pos x="wd2" y="hd2"/>
                </a:cxn>
                <a:cxn ang="5400000">
                  <a:pos x="wd2" y="hd2"/>
                </a:cxn>
                <a:cxn ang="10800000">
                  <a:pos x="wd2" y="hd2"/>
                </a:cxn>
                <a:cxn ang="16200000">
                  <a:pos x="wd2" y="hd2"/>
                </a:cxn>
              </a:cxnLst>
              <a:rect l="0" t="0" r="r" b="b"/>
              <a:pathLst>
                <a:path w="19876" h="21600" extrusionOk="0">
                  <a:moveTo>
                    <a:pt x="19876" y="0"/>
                  </a:moveTo>
                  <a:cubicBezTo>
                    <a:pt x="19876" y="0"/>
                    <a:pt x="-1724" y="6891"/>
                    <a:pt x="111" y="21600"/>
                  </a:cubicBezTo>
                  <a:lnTo>
                    <a:pt x="3588" y="20827"/>
                  </a:lnTo>
                  <a:cubicBezTo>
                    <a:pt x="-8" y="8677"/>
                    <a:pt x="19876" y="0"/>
                    <a:pt x="19876" y="0"/>
                  </a:cubicBezTo>
                </a:path>
              </a:pathLst>
            </a:custGeom>
            <a:solidFill>
              <a:srgbClr val="939497"/>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 name="Shape"/>
            <p:cNvSpPr/>
            <p:nvPr/>
          </p:nvSpPr>
          <p:spPr>
            <a:xfrm>
              <a:off x="1043686" y="248210"/>
              <a:ext cx="132833" cy="172998"/>
            </a:xfrm>
            <a:custGeom>
              <a:avLst/>
              <a:gdLst/>
              <a:ahLst/>
              <a:cxnLst>
                <a:cxn ang="0">
                  <a:pos x="wd2" y="hd2"/>
                </a:cxn>
                <a:cxn ang="5400000">
                  <a:pos x="wd2" y="hd2"/>
                </a:cxn>
                <a:cxn ang="10800000">
                  <a:pos x="wd2" y="hd2"/>
                </a:cxn>
                <a:cxn ang="16200000">
                  <a:pos x="wd2" y="hd2"/>
                </a:cxn>
              </a:cxnLst>
              <a:rect l="0" t="0" r="r" b="b"/>
              <a:pathLst>
                <a:path w="21586" h="21600" extrusionOk="0">
                  <a:moveTo>
                    <a:pt x="4310" y="12173"/>
                  </a:moveTo>
                  <a:lnTo>
                    <a:pt x="11151" y="12173"/>
                  </a:lnTo>
                  <a:cubicBezTo>
                    <a:pt x="15249" y="12196"/>
                    <a:pt x="17204" y="13351"/>
                    <a:pt x="17211" y="15302"/>
                  </a:cubicBezTo>
                  <a:lnTo>
                    <a:pt x="17211" y="15362"/>
                  </a:lnTo>
                  <a:cubicBezTo>
                    <a:pt x="17204" y="17399"/>
                    <a:pt x="15122" y="18541"/>
                    <a:pt x="11514" y="18557"/>
                  </a:cubicBezTo>
                  <a:lnTo>
                    <a:pt x="4310" y="18557"/>
                  </a:lnTo>
                  <a:cubicBezTo>
                    <a:pt x="4310" y="18557"/>
                    <a:pt x="4310" y="12173"/>
                    <a:pt x="4310" y="12173"/>
                  </a:cubicBezTo>
                  <a:close/>
                  <a:moveTo>
                    <a:pt x="15850" y="6043"/>
                  </a:moveTo>
                  <a:cubicBezTo>
                    <a:pt x="15839" y="8137"/>
                    <a:pt x="13777" y="9219"/>
                    <a:pt x="10450" y="9241"/>
                  </a:cubicBezTo>
                  <a:lnTo>
                    <a:pt x="4310" y="9241"/>
                  </a:lnTo>
                  <a:lnTo>
                    <a:pt x="4310" y="3039"/>
                  </a:lnTo>
                  <a:lnTo>
                    <a:pt x="10735" y="3039"/>
                  </a:lnTo>
                  <a:cubicBezTo>
                    <a:pt x="14098" y="3056"/>
                    <a:pt x="15838" y="4167"/>
                    <a:pt x="15850" y="5985"/>
                  </a:cubicBezTo>
                  <a:cubicBezTo>
                    <a:pt x="15850" y="5985"/>
                    <a:pt x="15850" y="6043"/>
                    <a:pt x="15850" y="6043"/>
                  </a:cubicBezTo>
                  <a:close/>
                  <a:moveTo>
                    <a:pt x="16384" y="10405"/>
                  </a:moveTo>
                  <a:cubicBezTo>
                    <a:pt x="18390" y="9589"/>
                    <a:pt x="20233" y="8140"/>
                    <a:pt x="20225" y="5596"/>
                  </a:cubicBezTo>
                  <a:lnTo>
                    <a:pt x="20225" y="5530"/>
                  </a:lnTo>
                  <a:cubicBezTo>
                    <a:pt x="20229" y="4069"/>
                    <a:pt x="19563" y="2848"/>
                    <a:pt x="18329" y="1902"/>
                  </a:cubicBezTo>
                  <a:cubicBezTo>
                    <a:pt x="16715" y="660"/>
                    <a:pt x="14179" y="0"/>
                    <a:pt x="11082" y="0"/>
                  </a:cubicBezTo>
                  <a:lnTo>
                    <a:pt x="0" y="0"/>
                  </a:lnTo>
                  <a:lnTo>
                    <a:pt x="0" y="21600"/>
                  </a:lnTo>
                  <a:lnTo>
                    <a:pt x="11425" y="21600"/>
                  </a:lnTo>
                  <a:cubicBezTo>
                    <a:pt x="17450" y="21593"/>
                    <a:pt x="21578" y="19444"/>
                    <a:pt x="21586" y="15629"/>
                  </a:cubicBezTo>
                  <a:lnTo>
                    <a:pt x="21586" y="15545"/>
                  </a:lnTo>
                  <a:cubicBezTo>
                    <a:pt x="21600" y="12740"/>
                    <a:pt x="19352" y="11229"/>
                    <a:pt x="16384" y="10405"/>
                  </a:cubicBezTo>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hape"/>
            <p:cNvSpPr/>
            <p:nvPr/>
          </p:nvSpPr>
          <p:spPr>
            <a:xfrm>
              <a:off x="1343104" y="248210"/>
              <a:ext cx="156897" cy="172998"/>
            </a:xfrm>
            <a:custGeom>
              <a:avLst/>
              <a:gdLst/>
              <a:ahLst/>
              <a:cxnLst>
                <a:cxn ang="0">
                  <a:pos x="wd2" y="hd2"/>
                </a:cxn>
                <a:cxn ang="5400000">
                  <a:pos x="wd2" y="hd2"/>
                </a:cxn>
                <a:cxn ang="10800000">
                  <a:pos x="wd2" y="hd2"/>
                </a:cxn>
                <a:cxn ang="16200000">
                  <a:pos x="wd2" y="hd2"/>
                </a:cxn>
              </a:cxnLst>
              <a:rect l="0" t="0" r="r" b="b"/>
              <a:pathLst>
                <a:path w="21600" h="21600" extrusionOk="0">
                  <a:moveTo>
                    <a:pt x="8946" y="21600"/>
                  </a:moveTo>
                  <a:lnTo>
                    <a:pt x="12666" y="21600"/>
                  </a:lnTo>
                  <a:lnTo>
                    <a:pt x="12666" y="12968"/>
                  </a:lnTo>
                  <a:lnTo>
                    <a:pt x="21600" y="0"/>
                  </a:lnTo>
                  <a:lnTo>
                    <a:pt x="17382" y="0"/>
                  </a:lnTo>
                  <a:lnTo>
                    <a:pt x="10839" y="9712"/>
                  </a:lnTo>
                  <a:lnTo>
                    <a:pt x="4342" y="0"/>
                  </a:lnTo>
                  <a:lnTo>
                    <a:pt x="0" y="0"/>
                  </a:lnTo>
                  <a:lnTo>
                    <a:pt x="8946" y="13020"/>
                  </a:lnTo>
                  <a:cubicBezTo>
                    <a:pt x="8946" y="13020"/>
                    <a:pt x="8946" y="21600"/>
                    <a:pt x="8946" y="21600"/>
                  </a:cubicBezTo>
                  <a:close/>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 name="Shape"/>
            <p:cNvSpPr/>
            <p:nvPr/>
          </p:nvSpPr>
          <p:spPr>
            <a:xfrm>
              <a:off x="1676741" y="248210"/>
              <a:ext cx="143852" cy="173024"/>
            </a:xfrm>
            <a:custGeom>
              <a:avLst/>
              <a:gdLst/>
              <a:ahLst/>
              <a:cxnLst>
                <a:cxn ang="0">
                  <a:pos x="wd2" y="hd2"/>
                </a:cxn>
                <a:cxn ang="5400000">
                  <a:pos x="wd2" y="hd2"/>
                </a:cxn>
                <a:cxn ang="10800000">
                  <a:pos x="wd2" y="hd2"/>
                </a:cxn>
                <a:cxn ang="16200000">
                  <a:pos x="wd2" y="hd2"/>
                </a:cxn>
              </a:cxnLst>
              <a:rect l="0" t="0" r="r" b="b"/>
              <a:pathLst>
                <a:path w="21600" h="21600" extrusionOk="0">
                  <a:moveTo>
                    <a:pt x="17425" y="10763"/>
                  </a:moveTo>
                  <a:lnTo>
                    <a:pt x="17425" y="10892"/>
                  </a:lnTo>
                  <a:cubicBezTo>
                    <a:pt x="17412" y="15421"/>
                    <a:pt x="13943" y="18494"/>
                    <a:pt x="8542" y="18506"/>
                  </a:cubicBezTo>
                  <a:lnTo>
                    <a:pt x="4023" y="18506"/>
                  </a:lnTo>
                  <a:lnTo>
                    <a:pt x="4030" y="3093"/>
                  </a:lnTo>
                  <a:lnTo>
                    <a:pt x="8542" y="3093"/>
                  </a:lnTo>
                  <a:cubicBezTo>
                    <a:pt x="13940" y="3103"/>
                    <a:pt x="17412" y="6228"/>
                    <a:pt x="17425" y="10763"/>
                  </a:cubicBezTo>
                  <a:moveTo>
                    <a:pt x="8573" y="0"/>
                  </a:moveTo>
                  <a:lnTo>
                    <a:pt x="0" y="4"/>
                  </a:lnTo>
                  <a:lnTo>
                    <a:pt x="0" y="21600"/>
                  </a:lnTo>
                  <a:lnTo>
                    <a:pt x="8573" y="21600"/>
                  </a:lnTo>
                  <a:cubicBezTo>
                    <a:pt x="16291" y="21589"/>
                    <a:pt x="21582" y="17032"/>
                    <a:pt x="21600" y="10845"/>
                  </a:cubicBezTo>
                  <a:lnTo>
                    <a:pt x="21600" y="10700"/>
                  </a:lnTo>
                  <a:cubicBezTo>
                    <a:pt x="21582" y="4509"/>
                    <a:pt x="16287" y="14"/>
                    <a:pt x="8573" y="0"/>
                  </a:cubicBezTo>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 name="Shape"/>
            <p:cNvSpPr/>
            <p:nvPr/>
          </p:nvSpPr>
          <p:spPr>
            <a:xfrm>
              <a:off x="1189117" y="248210"/>
              <a:ext cx="166831" cy="175009"/>
            </a:xfrm>
            <a:custGeom>
              <a:avLst/>
              <a:gdLst/>
              <a:ahLst/>
              <a:cxnLst>
                <a:cxn ang="0">
                  <a:pos x="wd2" y="hd2"/>
                </a:cxn>
                <a:cxn ang="5400000">
                  <a:pos x="wd2" y="hd2"/>
                </a:cxn>
                <a:cxn ang="10800000">
                  <a:pos x="wd2" y="hd2"/>
                </a:cxn>
                <a:cxn ang="16200000">
                  <a:pos x="wd2" y="hd2"/>
                </a:cxn>
              </a:cxnLst>
              <a:rect l="0" t="0" r="r" b="b"/>
              <a:pathLst>
                <a:path w="21600" h="21600" extrusionOk="0">
                  <a:moveTo>
                    <a:pt x="7009" y="13327"/>
                  </a:moveTo>
                  <a:lnTo>
                    <a:pt x="10754" y="4463"/>
                  </a:lnTo>
                  <a:lnTo>
                    <a:pt x="14492" y="13327"/>
                  </a:lnTo>
                  <a:cubicBezTo>
                    <a:pt x="14492" y="13327"/>
                    <a:pt x="7009" y="13327"/>
                    <a:pt x="7009" y="13327"/>
                  </a:cubicBezTo>
                  <a:close/>
                  <a:moveTo>
                    <a:pt x="13026" y="1581"/>
                  </a:moveTo>
                  <a:cubicBezTo>
                    <a:pt x="12589" y="583"/>
                    <a:pt x="11825" y="0"/>
                    <a:pt x="10883" y="0"/>
                  </a:cubicBezTo>
                  <a:cubicBezTo>
                    <a:pt x="9938" y="0"/>
                    <a:pt x="9052" y="510"/>
                    <a:pt x="8578" y="1581"/>
                  </a:cubicBezTo>
                  <a:cubicBezTo>
                    <a:pt x="8080" y="2692"/>
                    <a:pt x="0" y="21596"/>
                    <a:pt x="0" y="21596"/>
                  </a:cubicBezTo>
                  <a:lnTo>
                    <a:pt x="3568" y="21596"/>
                  </a:lnTo>
                  <a:lnTo>
                    <a:pt x="5777" y="16329"/>
                  </a:lnTo>
                  <a:lnTo>
                    <a:pt x="15722" y="16329"/>
                  </a:lnTo>
                  <a:lnTo>
                    <a:pt x="17913" y="21600"/>
                  </a:lnTo>
                  <a:lnTo>
                    <a:pt x="21600" y="21600"/>
                  </a:lnTo>
                  <a:cubicBezTo>
                    <a:pt x="21600" y="21600"/>
                    <a:pt x="13504" y="2668"/>
                    <a:pt x="13026" y="1581"/>
                  </a:cubicBezTo>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Shape"/>
            <p:cNvSpPr/>
            <p:nvPr/>
          </p:nvSpPr>
          <p:spPr>
            <a:xfrm>
              <a:off x="1479981" y="248210"/>
              <a:ext cx="166846" cy="175009"/>
            </a:xfrm>
            <a:custGeom>
              <a:avLst/>
              <a:gdLst/>
              <a:ahLst/>
              <a:cxnLst>
                <a:cxn ang="0">
                  <a:pos x="wd2" y="hd2"/>
                </a:cxn>
                <a:cxn ang="5400000">
                  <a:pos x="wd2" y="hd2"/>
                </a:cxn>
                <a:cxn ang="10800000">
                  <a:pos x="wd2" y="hd2"/>
                </a:cxn>
                <a:cxn ang="16200000">
                  <a:pos x="wd2" y="hd2"/>
                </a:cxn>
              </a:cxnLst>
              <a:rect l="0" t="0" r="r" b="b"/>
              <a:pathLst>
                <a:path w="21600" h="21600" extrusionOk="0">
                  <a:moveTo>
                    <a:pt x="7004" y="13327"/>
                  </a:moveTo>
                  <a:lnTo>
                    <a:pt x="10751" y="4463"/>
                  </a:lnTo>
                  <a:lnTo>
                    <a:pt x="14490" y="13327"/>
                  </a:lnTo>
                  <a:cubicBezTo>
                    <a:pt x="14490" y="13327"/>
                    <a:pt x="7004" y="13327"/>
                    <a:pt x="7004" y="13327"/>
                  </a:cubicBezTo>
                  <a:close/>
                  <a:moveTo>
                    <a:pt x="13024" y="1581"/>
                  </a:moveTo>
                  <a:cubicBezTo>
                    <a:pt x="12587" y="583"/>
                    <a:pt x="11824" y="0"/>
                    <a:pt x="10881" y="0"/>
                  </a:cubicBezTo>
                  <a:cubicBezTo>
                    <a:pt x="9936" y="0"/>
                    <a:pt x="9048" y="510"/>
                    <a:pt x="8572" y="1581"/>
                  </a:cubicBezTo>
                  <a:cubicBezTo>
                    <a:pt x="8080" y="2692"/>
                    <a:pt x="0" y="21596"/>
                    <a:pt x="0" y="21596"/>
                  </a:cubicBezTo>
                  <a:lnTo>
                    <a:pt x="3564" y="21596"/>
                  </a:lnTo>
                  <a:lnTo>
                    <a:pt x="5776" y="16329"/>
                  </a:lnTo>
                  <a:lnTo>
                    <a:pt x="15722" y="16329"/>
                  </a:lnTo>
                  <a:lnTo>
                    <a:pt x="17911" y="21600"/>
                  </a:lnTo>
                  <a:lnTo>
                    <a:pt x="21600" y="21600"/>
                  </a:lnTo>
                  <a:cubicBezTo>
                    <a:pt x="21600" y="21600"/>
                    <a:pt x="13500" y="2668"/>
                    <a:pt x="13024" y="1581"/>
                  </a:cubicBezTo>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p:cNvSpPr/>
            <p:nvPr/>
          </p:nvSpPr>
          <p:spPr>
            <a:xfrm>
              <a:off x="1830728" y="248210"/>
              <a:ext cx="166847" cy="175009"/>
            </a:xfrm>
            <a:custGeom>
              <a:avLst/>
              <a:gdLst/>
              <a:ahLst/>
              <a:cxnLst>
                <a:cxn ang="0">
                  <a:pos x="wd2" y="hd2"/>
                </a:cxn>
                <a:cxn ang="5400000">
                  <a:pos x="wd2" y="hd2"/>
                </a:cxn>
                <a:cxn ang="10800000">
                  <a:pos x="wd2" y="hd2"/>
                </a:cxn>
                <a:cxn ang="16200000">
                  <a:pos x="wd2" y="hd2"/>
                </a:cxn>
              </a:cxnLst>
              <a:rect l="0" t="0" r="r" b="b"/>
              <a:pathLst>
                <a:path w="21600" h="21600" extrusionOk="0">
                  <a:moveTo>
                    <a:pt x="7006" y="13327"/>
                  </a:moveTo>
                  <a:lnTo>
                    <a:pt x="10756" y="4463"/>
                  </a:lnTo>
                  <a:lnTo>
                    <a:pt x="14492" y="13327"/>
                  </a:lnTo>
                  <a:cubicBezTo>
                    <a:pt x="14492" y="13327"/>
                    <a:pt x="7006" y="13327"/>
                    <a:pt x="7006" y="13327"/>
                  </a:cubicBezTo>
                  <a:close/>
                  <a:moveTo>
                    <a:pt x="13028" y="1581"/>
                  </a:moveTo>
                  <a:cubicBezTo>
                    <a:pt x="12591" y="583"/>
                    <a:pt x="11826" y="0"/>
                    <a:pt x="10881" y="0"/>
                  </a:cubicBezTo>
                  <a:cubicBezTo>
                    <a:pt x="9940" y="0"/>
                    <a:pt x="9053" y="510"/>
                    <a:pt x="8573" y="1581"/>
                  </a:cubicBezTo>
                  <a:cubicBezTo>
                    <a:pt x="8082" y="2692"/>
                    <a:pt x="0" y="21596"/>
                    <a:pt x="0" y="21596"/>
                  </a:cubicBezTo>
                  <a:lnTo>
                    <a:pt x="3567" y="21596"/>
                  </a:lnTo>
                  <a:lnTo>
                    <a:pt x="5777" y="16329"/>
                  </a:lnTo>
                  <a:lnTo>
                    <a:pt x="15721" y="16329"/>
                  </a:lnTo>
                  <a:lnTo>
                    <a:pt x="17914" y="21600"/>
                  </a:lnTo>
                  <a:lnTo>
                    <a:pt x="21600" y="21600"/>
                  </a:lnTo>
                  <a:cubicBezTo>
                    <a:pt x="21600" y="21600"/>
                    <a:pt x="13503" y="2668"/>
                    <a:pt x="13028" y="1581"/>
                  </a:cubicBezTo>
                </a:path>
              </a:pathLst>
            </a:custGeom>
            <a:solidFill>
              <a:srgbClr val="DA363D"/>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 name="Shape"/>
            <p:cNvSpPr/>
            <p:nvPr/>
          </p:nvSpPr>
          <p:spPr>
            <a:xfrm>
              <a:off x="1984715" y="248210"/>
              <a:ext cx="51049" cy="51066"/>
            </a:xfrm>
            <a:custGeom>
              <a:avLst/>
              <a:gdLst/>
              <a:ahLst/>
              <a:cxnLst>
                <a:cxn ang="0">
                  <a:pos x="wd2" y="hd2"/>
                </a:cxn>
                <a:cxn ang="5400000">
                  <a:pos x="wd2" y="hd2"/>
                </a:cxn>
                <a:cxn ang="10800000">
                  <a:pos x="wd2" y="hd2"/>
                </a:cxn>
                <a:cxn ang="16200000">
                  <a:pos x="wd2" y="hd2"/>
                </a:cxn>
              </a:cxnLst>
              <a:rect l="0" t="0" r="r" b="b"/>
              <a:pathLst>
                <a:path w="21600" h="21600" extrusionOk="0">
                  <a:moveTo>
                    <a:pt x="8738" y="9902"/>
                  </a:moveTo>
                  <a:lnTo>
                    <a:pt x="11189" y="9902"/>
                  </a:lnTo>
                  <a:cubicBezTo>
                    <a:pt x="12775" y="9902"/>
                    <a:pt x="13792" y="9573"/>
                    <a:pt x="13792" y="7929"/>
                  </a:cubicBezTo>
                  <a:cubicBezTo>
                    <a:pt x="13792" y="6492"/>
                    <a:pt x="12507" y="6075"/>
                    <a:pt x="11189" y="6075"/>
                  </a:cubicBezTo>
                  <a:lnTo>
                    <a:pt x="8738" y="6075"/>
                  </a:lnTo>
                  <a:cubicBezTo>
                    <a:pt x="8738" y="6075"/>
                    <a:pt x="8738" y="9902"/>
                    <a:pt x="8738" y="9902"/>
                  </a:cubicBezTo>
                  <a:close/>
                  <a:moveTo>
                    <a:pt x="6668" y="4457"/>
                  </a:moveTo>
                  <a:lnTo>
                    <a:pt x="11518" y="4457"/>
                  </a:lnTo>
                  <a:cubicBezTo>
                    <a:pt x="14422" y="4457"/>
                    <a:pt x="15859" y="5623"/>
                    <a:pt x="15859" y="8019"/>
                  </a:cubicBezTo>
                  <a:cubicBezTo>
                    <a:pt x="15859" y="10051"/>
                    <a:pt x="14567" y="11521"/>
                    <a:pt x="12594" y="11521"/>
                  </a:cubicBezTo>
                  <a:lnTo>
                    <a:pt x="16185" y="17114"/>
                  </a:lnTo>
                  <a:lnTo>
                    <a:pt x="14002" y="17114"/>
                  </a:lnTo>
                  <a:lnTo>
                    <a:pt x="10472" y="11521"/>
                  </a:lnTo>
                  <a:lnTo>
                    <a:pt x="8738" y="11521"/>
                  </a:lnTo>
                  <a:lnTo>
                    <a:pt x="8738" y="17114"/>
                  </a:lnTo>
                  <a:lnTo>
                    <a:pt x="6668" y="17114"/>
                  </a:lnTo>
                  <a:cubicBezTo>
                    <a:pt x="6668" y="17114"/>
                    <a:pt x="6668" y="4457"/>
                    <a:pt x="6668" y="4457"/>
                  </a:cubicBezTo>
                  <a:close/>
                  <a:moveTo>
                    <a:pt x="10831" y="19985"/>
                  </a:moveTo>
                  <a:cubicBezTo>
                    <a:pt x="15794" y="19985"/>
                    <a:pt x="19537" y="15977"/>
                    <a:pt x="19537" y="10800"/>
                  </a:cubicBezTo>
                  <a:cubicBezTo>
                    <a:pt x="19537" y="5623"/>
                    <a:pt x="15794" y="1615"/>
                    <a:pt x="10831" y="1615"/>
                  </a:cubicBezTo>
                  <a:cubicBezTo>
                    <a:pt x="5803" y="1615"/>
                    <a:pt x="2063" y="5623"/>
                    <a:pt x="2063" y="10800"/>
                  </a:cubicBezTo>
                  <a:cubicBezTo>
                    <a:pt x="2063" y="15977"/>
                    <a:pt x="5803" y="19985"/>
                    <a:pt x="10831" y="19985"/>
                  </a:cubicBezTo>
                  <a:moveTo>
                    <a:pt x="10798" y="0"/>
                  </a:moveTo>
                  <a:cubicBezTo>
                    <a:pt x="16757" y="0"/>
                    <a:pt x="21600" y="4844"/>
                    <a:pt x="21600" y="10800"/>
                  </a:cubicBezTo>
                  <a:cubicBezTo>
                    <a:pt x="21600" y="16756"/>
                    <a:pt x="16757" y="21600"/>
                    <a:pt x="10798" y="21600"/>
                  </a:cubicBezTo>
                  <a:cubicBezTo>
                    <a:pt x="4847" y="21600"/>
                    <a:pt x="0" y="16756"/>
                    <a:pt x="0" y="10800"/>
                  </a:cubicBezTo>
                  <a:cubicBezTo>
                    <a:pt x="0" y="4844"/>
                    <a:pt x="4847" y="0"/>
                    <a:pt x="10798" y="0"/>
                  </a:cubicBezTo>
                </a:path>
              </a:pathLst>
            </a:custGeom>
            <a:solidFill>
              <a:srgbClr val="838585"/>
            </a:solidFill>
            <a:ln w="12700" cap="flat">
              <a:noFill/>
              <a:miter lim="400000"/>
            </a:ln>
            <a:effectLst/>
          </p:spPr>
          <p:txBody>
            <a:bodyPr wrap="square" lIns="45718" tIns="45718" rIns="45718" bIns="45718" numCol="1" anchor="ctr">
              <a:noAutofit/>
            </a:bodyPr>
            <a:lstStyle/>
            <a:p>
              <a:pPr algn="ctr" defTabSz="277244">
                <a:defRPr sz="1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3" name="Title Text"/>
          <p:cNvSpPr txBox="1">
            <a:spLocks noGrp="1"/>
          </p:cNvSpPr>
          <p:nvPr>
            <p:ph type="title"/>
          </p:nvPr>
        </p:nvSpPr>
        <p:spPr>
          <a:xfrm>
            <a:off x="840567" y="564437"/>
            <a:ext cx="7889461" cy="282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24" name="Body Level One…"/>
          <p:cNvSpPr txBox="1">
            <a:spLocks noGrp="1"/>
          </p:cNvSpPr>
          <p:nvPr>
            <p:ph type="body" idx="1"/>
          </p:nvPr>
        </p:nvSpPr>
        <p:spPr>
          <a:xfrm>
            <a:off x="840461" y="1826240"/>
            <a:ext cx="10513002" cy="435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11487868" y="6450298"/>
            <a:ext cx="210469" cy="197385"/>
          </a:xfrm>
          <a:prstGeom prst="rect">
            <a:avLst/>
          </a:prstGeom>
          <a:ln w="12700">
            <a:miter lim="400000"/>
          </a:ln>
        </p:spPr>
        <p:txBody>
          <a:bodyPr wrap="none" lIns="0" tIns="0" rIns="0" bIns="0" anchor="ctr">
            <a:spAutoFit/>
          </a:bodyPr>
          <a:lstStyle>
            <a:lvl1pPr algn="r">
              <a:defRPr sz="1400">
                <a:solidFill>
                  <a:srgbClr val="888888"/>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1pPr>
      <a:lvl2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2pPr>
      <a:lvl3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3pPr>
      <a:lvl4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4pPr>
      <a:lvl5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5pPr>
      <a:lvl6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6pPr>
      <a:lvl7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7pPr>
      <a:lvl8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8pPr>
      <a:lvl9pPr marL="0" marR="0" indent="0" algn="l" defTabSz="553273" rtl="0" latinLnBrk="0">
        <a:lnSpc>
          <a:spcPct val="90000"/>
        </a:lnSpc>
        <a:spcBef>
          <a:spcPts val="0"/>
        </a:spcBef>
        <a:spcAft>
          <a:spcPts val="0"/>
        </a:spcAft>
        <a:buClrTx/>
        <a:buSzTx/>
        <a:buFontTx/>
        <a:buNone/>
        <a:tabLst/>
        <a:defRPr sz="9700" b="0" i="0" u="none" strike="noStrike" cap="none" spc="0" baseline="0">
          <a:ln>
            <a:noFill/>
          </a:ln>
          <a:solidFill>
            <a:srgbClr val="000000"/>
          </a:solidFill>
          <a:uFillTx/>
          <a:latin typeface="Arial"/>
          <a:ea typeface="Arial"/>
          <a:cs typeface="Arial"/>
          <a:sym typeface="Arial"/>
        </a:defRPr>
      </a:lvl9pPr>
    </p:titleStyle>
    <p:bodyStyle>
      <a:lvl1pPr marL="0" marR="0" indent="0" algn="l" defTabSz="553273" rtl="0" latinLnBrk="0">
        <a:lnSpc>
          <a:spcPct val="150000"/>
        </a:lnSpc>
        <a:spcBef>
          <a:spcPts val="5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1pPr>
      <a:lvl2pPr marL="0" marR="0" indent="0" algn="l" defTabSz="553273" rtl="0" latinLnBrk="0">
        <a:lnSpc>
          <a:spcPct val="150000"/>
        </a:lnSpc>
        <a:spcBef>
          <a:spcPts val="5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2pPr>
      <a:lvl3pPr marL="0" marR="0" indent="0" algn="l" defTabSz="553273" rtl="0" latinLnBrk="0">
        <a:lnSpc>
          <a:spcPct val="150000"/>
        </a:lnSpc>
        <a:spcBef>
          <a:spcPts val="5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3pPr>
      <a:lvl4pPr marL="0" marR="0" indent="0" algn="l" defTabSz="553273" rtl="0" latinLnBrk="0">
        <a:lnSpc>
          <a:spcPct val="150000"/>
        </a:lnSpc>
        <a:spcBef>
          <a:spcPts val="5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4pPr>
      <a:lvl5pPr marL="0" marR="0" indent="0" algn="l" defTabSz="553273" rtl="0" latinLnBrk="0">
        <a:lnSpc>
          <a:spcPct val="150000"/>
        </a:lnSpc>
        <a:spcBef>
          <a:spcPts val="5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5pPr>
      <a:lvl6pPr marL="1590665" marR="0" indent="-207475" algn="l" defTabSz="553273" rtl="0" latinLnBrk="0">
        <a:lnSpc>
          <a:spcPct val="150000"/>
        </a:lnSpc>
        <a:spcBef>
          <a:spcPts val="5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6pPr>
      <a:lvl7pPr marL="1867303" marR="0" indent="-207477" algn="l" defTabSz="553273" rtl="0" latinLnBrk="0">
        <a:lnSpc>
          <a:spcPct val="150000"/>
        </a:lnSpc>
        <a:spcBef>
          <a:spcPts val="5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7pPr>
      <a:lvl8pPr marL="2143941" marR="0" indent="-207477" algn="l" defTabSz="553273" rtl="0" latinLnBrk="0">
        <a:lnSpc>
          <a:spcPct val="150000"/>
        </a:lnSpc>
        <a:spcBef>
          <a:spcPts val="5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8pPr>
      <a:lvl9pPr marL="2420578" marR="0" indent="-207477" algn="l" defTabSz="553273" rtl="0" latinLnBrk="0">
        <a:lnSpc>
          <a:spcPct val="150000"/>
        </a:lnSpc>
        <a:spcBef>
          <a:spcPts val="5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9pPr>
    </p:bodyStyle>
    <p:otherStyle>
      <a:lvl1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5539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Picture 2"/>
          <p:cNvPicPr>
            <a:picLocks noChangeAspect="1"/>
          </p:cNvPicPr>
          <p:nvPr/>
        </p:nvPicPr>
        <p:blipFill>
          <a:blip r:embed="rId2">
            <a:extLst/>
          </a:blip>
          <a:stretch>
            <a:fillRect/>
          </a:stretch>
        </p:blipFill>
        <p:spPr>
          <a:xfrm>
            <a:off x="-2" y="3370"/>
            <a:ext cx="12192002" cy="6854630"/>
          </a:xfrm>
          <a:prstGeom prst="rect">
            <a:avLst/>
          </a:prstGeom>
          <a:ln w="12700">
            <a:miter lim="400000"/>
          </a:ln>
        </p:spPr>
      </p:pic>
      <p:grpSp>
        <p:nvGrpSpPr>
          <p:cNvPr id="71" name="Oval 4"/>
          <p:cNvGrpSpPr/>
          <p:nvPr/>
        </p:nvGrpSpPr>
        <p:grpSpPr>
          <a:xfrm>
            <a:off x="251306" y="290582"/>
            <a:ext cx="3652879" cy="3669793"/>
            <a:chOff x="0" y="-1"/>
            <a:chExt cx="3652877" cy="3669791"/>
          </a:xfrm>
        </p:grpSpPr>
        <p:sp>
          <p:nvSpPr>
            <p:cNvPr id="69" name="Oval"/>
            <p:cNvSpPr/>
            <p:nvPr/>
          </p:nvSpPr>
          <p:spPr>
            <a:xfrm>
              <a:off x="0" y="-1"/>
              <a:ext cx="3652877" cy="3669791"/>
            </a:xfrm>
            <a:prstGeom prst="ellipse">
              <a:avLst/>
            </a:prstGeom>
            <a:solidFill>
              <a:srgbClr val="FFFFFF"/>
            </a:solidFill>
            <a:ln w="12700" cap="flat">
              <a:noFill/>
              <a:miter lim="400000"/>
            </a:ln>
            <a:effectLst/>
          </p:spPr>
          <p:txBody>
            <a:bodyPr wrap="square" lIns="45718" tIns="45718" rIns="45718" bIns="45718" numCol="1" anchor="ctr">
              <a:noAutofit/>
            </a:bodyPr>
            <a:lstStyle/>
            <a:p>
              <a:pPr algn="ctr"/>
              <a:endParaRPr/>
            </a:p>
          </p:txBody>
        </p:sp>
        <p:sp>
          <p:nvSpPr>
            <p:cNvPr id="70" name="Nurses  Can Do  It All"/>
            <p:cNvSpPr txBox="1"/>
            <p:nvPr/>
          </p:nvSpPr>
          <p:spPr>
            <a:xfrm>
              <a:off x="430012" y="482342"/>
              <a:ext cx="2573854" cy="2705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5800" b="1">
                  <a:solidFill>
                    <a:schemeClr val="accent1"/>
                  </a:solidFill>
                </a:defRPr>
              </a:pPr>
              <a:r>
                <a:rPr dirty="0"/>
                <a:t>Nurses </a:t>
              </a:r>
              <a:br>
                <a:rPr dirty="0"/>
              </a:br>
              <a:r>
                <a:rPr dirty="0"/>
                <a:t>Can Do </a:t>
              </a:r>
              <a:br>
                <a:rPr dirty="0"/>
              </a:br>
              <a:r>
                <a:rPr lang="en-US" dirty="0"/>
                <a:t>That…</a:t>
              </a:r>
              <a:endParaRPr dirty="0"/>
            </a:p>
          </p:txBody>
        </p:sp>
      </p:grpSp>
      <p:sp>
        <p:nvSpPr>
          <p:cNvPr id="72" name="Oval 5"/>
          <p:cNvSpPr/>
          <p:nvPr/>
        </p:nvSpPr>
        <p:spPr>
          <a:xfrm>
            <a:off x="2731282" y="2795529"/>
            <a:ext cx="2390336" cy="2401403"/>
          </a:xfrm>
          <a:prstGeom prst="ellipse">
            <a:avLst/>
          </a:prstGeom>
          <a:solidFill>
            <a:schemeClr val="accent1"/>
          </a:solidFill>
          <a:ln w="12700">
            <a:miter lim="400000"/>
          </a:ln>
        </p:spPr>
        <p:txBody>
          <a:bodyPr lIns="45718" tIns="45718" rIns="45718" bIns="45718" anchor="ctr"/>
          <a:lstStyle/>
          <a:p>
            <a:pPr algn="ctr">
              <a:defRPr sz="2400" b="1">
                <a:solidFill>
                  <a:srgbClr val="FFFFFF"/>
                </a:solidFill>
              </a:defRPr>
            </a:pPr>
            <a:endParaRPr/>
          </a:p>
        </p:txBody>
      </p:sp>
      <p:pic>
        <p:nvPicPr>
          <p:cNvPr id="73" name="Picture 7" descr="Picture 7"/>
          <p:cNvPicPr>
            <a:picLocks noChangeAspect="1"/>
          </p:cNvPicPr>
          <p:nvPr/>
        </p:nvPicPr>
        <p:blipFill>
          <a:blip r:embed="rId3">
            <a:extLst/>
          </a:blip>
          <a:stretch>
            <a:fillRect/>
          </a:stretch>
        </p:blipFill>
        <p:spPr>
          <a:xfrm>
            <a:off x="2995946" y="3594488"/>
            <a:ext cx="1835801" cy="6906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object 7"/>
          <p:cNvSpPr/>
          <p:nvPr/>
        </p:nvSpPr>
        <p:spPr>
          <a:xfrm>
            <a:off x="3502762" y="1057240"/>
            <a:ext cx="5536979" cy="5498790"/>
          </a:xfrm>
          <a:prstGeom prst="ellipse">
            <a:avLst/>
          </a:prstGeom>
          <a:blipFill>
            <a:blip r:embed="rId2"/>
            <a:stretch>
              <a:fillRect/>
            </a:stretch>
          </a:blipFill>
          <a:ln w="38100">
            <a:solidFill>
              <a:schemeClr val="accent1"/>
            </a:solidFill>
          </a:ln>
        </p:spPr>
        <p:txBody>
          <a:bodyPr lIns="45718" tIns="45718" rIns="45718" bIns="45718"/>
          <a:lstStyle/>
          <a:p>
            <a:pPr>
              <a:defRPr sz="1700"/>
            </a:pPr>
            <a:endParaRPr/>
          </a:p>
        </p:txBody>
      </p:sp>
      <p:grpSp>
        <p:nvGrpSpPr>
          <p:cNvPr id="162" name="Oval 7"/>
          <p:cNvGrpSpPr/>
          <p:nvPr/>
        </p:nvGrpSpPr>
        <p:grpSpPr>
          <a:xfrm>
            <a:off x="8237151" y="3345257"/>
            <a:ext cx="2444193" cy="2455507"/>
            <a:chOff x="-1" y="0"/>
            <a:chExt cx="2444192" cy="2455506"/>
          </a:xfrm>
        </p:grpSpPr>
        <p:sp>
          <p:nvSpPr>
            <p:cNvPr id="160" name="Oval"/>
            <p:cNvSpPr/>
            <p:nvPr/>
          </p:nvSpPr>
          <p:spPr>
            <a:xfrm>
              <a:off x="-2" y="-1"/>
              <a:ext cx="2444194" cy="2455508"/>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61" name="Sometimes in patient  homes"/>
            <p:cNvSpPr txBox="1"/>
            <p:nvPr/>
          </p:nvSpPr>
          <p:spPr>
            <a:xfrm>
              <a:off x="233221" y="605126"/>
              <a:ext cx="1977747" cy="1245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2900" b="1">
                  <a:solidFill>
                    <a:srgbClr val="FFFFFF"/>
                  </a:solidFill>
                  <a:latin typeface="Arial"/>
                  <a:ea typeface="Arial"/>
                  <a:cs typeface="Arial"/>
                  <a:sym typeface="Arial"/>
                </a:defRPr>
              </a:pPr>
              <a:r>
                <a:t>Sometimes</a:t>
              </a:r>
              <a:br/>
              <a:r>
                <a:t>in patient </a:t>
              </a:r>
              <a:br/>
              <a:r>
                <a:t>homes</a:t>
              </a:r>
            </a:p>
          </p:txBody>
        </p:sp>
      </p:grpSp>
      <p:sp>
        <p:nvSpPr>
          <p:cNvPr id="163"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Where Do Nurses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6" descr="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6175376" y="2784068"/>
            <a:ext cx="3382169" cy="34095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1"/>
                </a:cubicBezTo>
                <a:cubicBezTo>
                  <a:pt x="0" y="16766"/>
                  <a:pt x="4835" y="21600"/>
                  <a:pt x="10800" y="21600"/>
                </a:cubicBezTo>
                <a:cubicBezTo>
                  <a:pt x="16765" y="21600"/>
                  <a:pt x="21600" y="16766"/>
                  <a:pt x="21600" y="10801"/>
                </a:cubicBezTo>
                <a:cubicBezTo>
                  <a:pt x="21600" y="4836"/>
                  <a:pt x="16765" y="0"/>
                  <a:pt x="10800" y="0"/>
                </a:cubicBezTo>
                <a:close/>
              </a:path>
            </a:pathLst>
          </a:custGeom>
          <a:ln w="38100">
            <a:solidFill>
              <a:schemeClr val="accent1"/>
            </a:solidFill>
          </a:ln>
        </p:spPr>
      </p:pic>
      <p:pic>
        <p:nvPicPr>
          <p:cNvPr id="16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81350" y="2061373"/>
            <a:ext cx="3390107" cy="33653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38100">
            <a:solidFill>
              <a:schemeClr val="accent1"/>
            </a:solidFill>
          </a:ln>
        </p:spPr>
      </p:pic>
      <p:sp>
        <p:nvSpPr>
          <p:cNvPr id="167"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Who Do Nurses Care For?</a:t>
            </a:r>
          </a:p>
        </p:txBody>
      </p:sp>
      <p:grpSp>
        <p:nvGrpSpPr>
          <p:cNvPr id="170" name="Oval 9"/>
          <p:cNvGrpSpPr/>
          <p:nvPr/>
        </p:nvGrpSpPr>
        <p:grpSpPr>
          <a:xfrm>
            <a:off x="8854415" y="2495424"/>
            <a:ext cx="1858545" cy="1867153"/>
            <a:chOff x="0" y="-1"/>
            <a:chExt cx="1858544" cy="1867152"/>
          </a:xfrm>
        </p:grpSpPr>
        <p:sp>
          <p:nvSpPr>
            <p:cNvPr id="168" name="Oval"/>
            <p:cNvSpPr/>
            <p:nvPr/>
          </p:nvSpPr>
          <p:spPr>
            <a:xfrm>
              <a:off x="-1" y="-2"/>
              <a:ext cx="1858546" cy="1867153"/>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69" name="Babies who have just arrived"/>
            <p:cNvSpPr txBox="1"/>
            <p:nvPr/>
          </p:nvSpPr>
          <p:spPr>
            <a:xfrm>
              <a:off x="125146" y="477694"/>
              <a:ext cx="1608250" cy="911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900" b="1">
                  <a:solidFill>
                    <a:srgbClr val="FFFFFF"/>
                  </a:solidFill>
                  <a:latin typeface="Arial"/>
                  <a:ea typeface="Arial"/>
                  <a:cs typeface="Arial"/>
                  <a:sym typeface="Arial"/>
                </a:defRPr>
              </a:pPr>
              <a:r>
                <a:t>Babies</a:t>
              </a:r>
              <a:br/>
              <a:r>
                <a:t>who have just</a:t>
              </a:r>
              <a:br/>
              <a:r>
                <a:t>arrived</a:t>
              </a:r>
            </a:p>
          </p:txBody>
        </p:sp>
      </p:grpSp>
      <p:grpSp>
        <p:nvGrpSpPr>
          <p:cNvPr id="173" name="Oval 11"/>
          <p:cNvGrpSpPr/>
          <p:nvPr/>
        </p:nvGrpSpPr>
        <p:grpSpPr>
          <a:xfrm>
            <a:off x="755140" y="3582093"/>
            <a:ext cx="1735511" cy="1743545"/>
            <a:chOff x="0" y="0"/>
            <a:chExt cx="1735509" cy="1743543"/>
          </a:xfrm>
        </p:grpSpPr>
        <p:sp>
          <p:nvSpPr>
            <p:cNvPr id="171" name="Circle"/>
            <p:cNvSpPr/>
            <p:nvPr/>
          </p:nvSpPr>
          <p:spPr>
            <a:xfrm>
              <a:off x="-1" y="-1"/>
              <a:ext cx="1735511" cy="1743545"/>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72" name="People  who are  very sick"/>
            <p:cNvSpPr txBox="1"/>
            <p:nvPr/>
          </p:nvSpPr>
          <p:spPr>
            <a:xfrm>
              <a:off x="290433" y="374521"/>
              <a:ext cx="1154640" cy="9944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2100" b="1">
                  <a:solidFill>
                    <a:srgbClr val="FFFFFF"/>
                  </a:solidFill>
                  <a:latin typeface="Arial"/>
                  <a:ea typeface="Arial"/>
                  <a:cs typeface="Arial"/>
                  <a:sym typeface="Arial"/>
                </a:defRPr>
              </a:pPr>
              <a:r>
                <a:t>People </a:t>
              </a:r>
              <a:br/>
              <a:r>
                <a:t>who are </a:t>
              </a:r>
              <a:br/>
              <a:r>
                <a:t>very sick</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Who Do Nurses Care For?</a:t>
            </a:r>
          </a:p>
        </p:txBody>
      </p:sp>
      <p:grpSp>
        <p:nvGrpSpPr>
          <p:cNvPr id="178" name="Oval 10"/>
          <p:cNvGrpSpPr/>
          <p:nvPr/>
        </p:nvGrpSpPr>
        <p:grpSpPr>
          <a:xfrm>
            <a:off x="708900" y="1782871"/>
            <a:ext cx="2142980" cy="2152903"/>
            <a:chOff x="0" y="0"/>
            <a:chExt cx="2142979" cy="2152902"/>
          </a:xfrm>
        </p:grpSpPr>
        <p:sp>
          <p:nvSpPr>
            <p:cNvPr id="176" name="Oval"/>
            <p:cNvSpPr/>
            <p:nvPr/>
          </p:nvSpPr>
          <p:spPr>
            <a:xfrm>
              <a:off x="0" y="-1"/>
              <a:ext cx="2142980" cy="2152903"/>
            </a:xfrm>
            <a:prstGeom prst="ellipse">
              <a:avLst/>
            </a:prstGeom>
            <a:solidFill>
              <a:schemeClr val="accent1"/>
            </a:solidFill>
            <a:ln w="12700" cap="flat">
              <a:noFill/>
              <a:miter lim="400000"/>
            </a:ln>
            <a:effectLst/>
          </p:spPr>
          <p:txBody>
            <a:bodyPr wrap="square" lIns="45718" tIns="45718" rIns="45718" bIns="45718" numCol="1" anchor="t">
              <a:noAutofit/>
            </a:bodyPr>
            <a:lstStyle/>
            <a:p>
              <a:pPr algn="ctr">
                <a:lnSpc>
                  <a:spcPct val="115000"/>
                </a:lnSpc>
                <a:defRPr sz="1800"/>
              </a:pPr>
              <a:endParaRPr/>
            </a:p>
          </p:txBody>
        </p:sp>
        <p:sp>
          <p:nvSpPr>
            <p:cNvPr id="177" name="And everyone in between"/>
            <p:cNvSpPr txBox="1"/>
            <p:nvPr/>
          </p:nvSpPr>
          <p:spPr>
            <a:xfrm>
              <a:off x="218083" y="315284"/>
              <a:ext cx="1706811" cy="11605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lnSpc>
                  <a:spcPct val="115000"/>
                </a:lnSpc>
                <a:defRPr sz="2400" b="1">
                  <a:solidFill>
                    <a:srgbClr val="FFFFFF"/>
                  </a:solidFill>
                  <a:latin typeface="Arial"/>
                  <a:ea typeface="Arial"/>
                  <a:cs typeface="Arial"/>
                  <a:sym typeface="Arial"/>
                </a:defRPr>
              </a:pPr>
              <a:r>
                <a:t>And</a:t>
              </a:r>
              <a:br/>
              <a:r>
                <a:t>everyone in</a:t>
              </a:r>
              <a:br/>
              <a:r>
                <a:t>between</a:t>
              </a:r>
            </a:p>
          </p:txBody>
        </p:sp>
      </p:grpSp>
      <p:grpSp>
        <p:nvGrpSpPr>
          <p:cNvPr id="181" name="Oval 14"/>
          <p:cNvGrpSpPr/>
          <p:nvPr/>
        </p:nvGrpSpPr>
        <p:grpSpPr>
          <a:xfrm>
            <a:off x="8884817" y="3627443"/>
            <a:ext cx="2696631" cy="2709114"/>
            <a:chOff x="0" y="0"/>
            <a:chExt cx="2696629" cy="2709113"/>
          </a:xfrm>
        </p:grpSpPr>
        <p:sp>
          <p:nvSpPr>
            <p:cNvPr id="179" name="Oval"/>
            <p:cNvSpPr/>
            <p:nvPr/>
          </p:nvSpPr>
          <p:spPr>
            <a:xfrm>
              <a:off x="-1" y="-1"/>
              <a:ext cx="2696631" cy="2709114"/>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80" name="From children to teens to adults to  seniors"/>
            <p:cNvSpPr txBox="1"/>
            <p:nvPr/>
          </p:nvSpPr>
          <p:spPr>
            <a:xfrm>
              <a:off x="571479" y="366852"/>
              <a:ext cx="1553667" cy="19754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2400" b="1">
                  <a:solidFill>
                    <a:srgbClr val="FFFFFF"/>
                  </a:solidFill>
                  <a:latin typeface="Arial"/>
                  <a:ea typeface="Arial"/>
                  <a:cs typeface="Arial"/>
                  <a:sym typeface="Arial"/>
                </a:defRPr>
              </a:pPr>
              <a:r>
                <a:t>From</a:t>
              </a:r>
              <a:br/>
              <a:r>
                <a:t>children</a:t>
              </a:r>
              <a:br/>
              <a:r>
                <a:t>to teens to</a:t>
              </a:r>
              <a:br/>
              <a:r>
                <a:t>adults to </a:t>
              </a:r>
              <a:br/>
              <a:r>
                <a:t>seniors</a:t>
              </a:r>
            </a:p>
          </p:txBody>
        </p:sp>
      </p:grpSp>
      <p:pic>
        <p:nvPicPr>
          <p:cNvPr id="182" name="Picture 13" descr="Picture 13"/>
          <p:cNvPicPr>
            <a:picLocks noChangeAspect="1"/>
          </p:cNvPicPr>
          <p:nvPr/>
        </p:nvPicPr>
        <p:blipFill>
          <a:blip r:embed="rId2">
            <a:extLst/>
          </a:blip>
          <a:stretch>
            <a:fillRect/>
          </a:stretch>
        </p:blipFill>
        <p:spPr>
          <a:xfrm>
            <a:off x="2258255" y="1057240"/>
            <a:ext cx="7260476" cy="570268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
          <p:cNvSpPr txBox="1"/>
          <p:nvPr/>
        </p:nvSpPr>
        <p:spPr>
          <a:xfrm>
            <a:off x="446706" y="441295"/>
            <a:ext cx="8689869"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Thinking of a Career in Nursing?</a:t>
            </a:r>
          </a:p>
        </p:txBody>
      </p:sp>
      <p:pic>
        <p:nvPicPr>
          <p:cNvPr id="185"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77714" y="1826614"/>
            <a:ext cx="3950891" cy="3960813"/>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w="38100">
            <a:solidFill>
              <a:schemeClr val="accent1"/>
            </a:solidFill>
          </a:ln>
        </p:spPr>
      </p:pic>
      <p:pic>
        <p:nvPicPr>
          <p:cNvPr id="186" name="Picture 8" descr="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02700" y="2055559"/>
            <a:ext cx="4470365" cy="44815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38100">
            <a:solidFill>
              <a:schemeClr val="accent1"/>
            </a:solidFill>
          </a:ln>
        </p:spPr>
      </p:pic>
      <p:grpSp>
        <p:nvGrpSpPr>
          <p:cNvPr id="189" name="Oval 9"/>
          <p:cNvGrpSpPr/>
          <p:nvPr/>
        </p:nvGrpSpPr>
        <p:grpSpPr>
          <a:xfrm>
            <a:off x="539125" y="1448526"/>
            <a:ext cx="3626689" cy="3643479"/>
            <a:chOff x="0" y="0"/>
            <a:chExt cx="3626687" cy="3643477"/>
          </a:xfrm>
        </p:grpSpPr>
        <p:sp>
          <p:nvSpPr>
            <p:cNvPr id="187" name="Oval"/>
            <p:cNvSpPr/>
            <p:nvPr/>
          </p:nvSpPr>
          <p:spPr>
            <a:xfrm>
              <a:off x="-1" y="-1"/>
              <a:ext cx="3626688" cy="3643479"/>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spcBef>
                  <a:spcPts val="100"/>
                </a:spcBef>
              </a:pPr>
              <a:endParaRPr/>
            </a:p>
          </p:txBody>
        </p:sp>
        <p:sp>
          <p:nvSpPr>
            <p:cNvPr id="188" name="You can  choose from  over 675 nursing programs in  the U.S."/>
            <p:cNvSpPr txBox="1"/>
            <p:nvPr/>
          </p:nvSpPr>
          <p:spPr>
            <a:xfrm>
              <a:off x="180796" y="653635"/>
              <a:ext cx="3265092" cy="23362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indent="12693" algn="ctr">
                <a:spcBef>
                  <a:spcPts val="100"/>
                </a:spcBef>
                <a:defRPr sz="3200" b="1">
                  <a:solidFill>
                    <a:srgbClr val="FFFFFF"/>
                  </a:solidFill>
                  <a:latin typeface="Arial"/>
                  <a:ea typeface="Arial"/>
                  <a:cs typeface="Arial"/>
                  <a:sym typeface="Arial"/>
                </a:defRPr>
              </a:pPr>
              <a:r>
                <a:t>You can </a:t>
              </a:r>
              <a:br/>
              <a:r>
                <a:t>choose from </a:t>
              </a:r>
              <a:br/>
              <a:r>
                <a:t>over 675 nursing</a:t>
              </a:r>
              <a:br/>
              <a:r>
                <a:t>programs in </a:t>
              </a:r>
              <a:br/>
              <a:r>
                <a:t>the U.S. </a:t>
              </a:r>
            </a:p>
          </p:txBody>
        </p:sp>
      </p:grpSp>
      <p:grpSp>
        <p:nvGrpSpPr>
          <p:cNvPr id="192" name="Oval 11"/>
          <p:cNvGrpSpPr/>
          <p:nvPr/>
        </p:nvGrpSpPr>
        <p:grpSpPr>
          <a:xfrm>
            <a:off x="9400933" y="2180200"/>
            <a:ext cx="2415879" cy="2497600"/>
            <a:chOff x="0" y="-1"/>
            <a:chExt cx="2415878" cy="2497598"/>
          </a:xfrm>
        </p:grpSpPr>
        <p:sp>
          <p:nvSpPr>
            <p:cNvPr id="190" name="Oval"/>
            <p:cNvSpPr/>
            <p:nvPr/>
          </p:nvSpPr>
          <p:spPr>
            <a:xfrm>
              <a:off x="-1" y="-2"/>
              <a:ext cx="2415879" cy="249760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50000"/>
                </a:lnSpc>
              </a:pPr>
              <a:endParaRPr/>
            </a:p>
          </p:txBody>
        </p:sp>
        <p:sp>
          <p:nvSpPr>
            <p:cNvPr id="191" name="Universities…"/>
            <p:cNvSpPr txBox="1"/>
            <p:nvPr/>
          </p:nvSpPr>
          <p:spPr>
            <a:xfrm>
              <a:off x="164398" y="445521"/>
              <a:ext cx="2087079" cy="1606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50000"/>
                </a:lnSpc>
                <a:defRPr sz="1900" b="1">
                  <a:solidFill>
                    <a:srgbClr val="FFFFFF"/>
                  </a:solidFill>
                </a:defRPr>
              </a:pPr>
              <a:r>
                <a:t>Universities</a:t>
              </a:r>
            </a:p>
            <a:p>
              <a:pPr algn="ctr">
                <a:lnSpc>
                  <a:spcPct val="150000"/>
                </a:lnSpc>
                <a:defRPr sz="1900" b="1">
                  <a:solidFill>
                    <a:srgbClr val="FFFFFF"/>
                  </a:solidFill>
                </a:defRPr>
              </a:pPr>
              <a:r>
                <a:t>Community colleges</a:t>
              </a:r>
            </a:p>
            <a:p>
              <a:pPr algn="ctr">
                <a:lnSpc>
                  <a:spcPct val="150000"/>
                </a:lnSpc>
                <a:defRPr sz="1900" b="1">
                  <a:solidFill>
                    <a:srgbClr val="FFFFFF"/>
                  </a:solidFill>
                </a:defRPr>
              </a:pPr>
              <a:r>
                <a:t>Technical schools</a:t>
              </a:r>
            </a:p>
            <a:p>
              <a:pPr algn="ctr">
                <a:lnSpc>
                  <a:spcPct val="150000"/>
                </a:lnSpc>
                <a:defRPr sz="1900" b="1">
                  <a:solidFill>
                    <a:srgbClr val="FFFFFF"/>
                  </a:solidFill>
                </a:defRPr>
              </a:pPr>
              <a:r>
                <a:t>Online courses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You Have So Many Career Options</a:t>
            </a:r>
          </a:p>
        </p:txBody>
      </p:sp>
      <p:grpSp>
        <p:nvGrpSpPr>
          <p:cNvPr id="197" name="Oval 12"/>
          <p:cNvGrpSpPr/>
          <p:nvPr/>
        </p:nvGrpSpPr>
        <p:grpSpPr>
          <a:xfrm>
            <a:off x="1082251" y="4869374"/>
            <a:ext cx="1717221" cy="1725171"/>
            <a:chOff x="-1" y="0"/>
            <a:chExt cx="1717219" cy="1725170"/>
          </a:xfrm>
        </p:grpSpPr>
        <p:sp>
          <p:nvSpPr>
            <p:cNvPr id="195" name="Oval"/>
            <p:cNvSpPr/>
            <p:nvPr/>
          </p:nvSpPr>
          <p:spPr>
            <a:xfrm>
              <a:off x="-2" y="-1"/>
              <a:ext cx="1717221" cy="172517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96" name="Certified Nursing  Assistant  (CNA)"/>
            <p:cNvSpPr txBox="1"/>
            <p:nvPr/>
          </p:nvSpPr>
          <p:spPr>
            <a:xfrm>
              <a:off x="427378" y="414680"/>
              <a:ext cx="862460" cy="895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b="1">
                  <a:solidFill>
                    <a:srgbClr val="FFFFFF"/>
                  </a:solidFill>
                  <a:latin typeface="Arial"/>
                  <a:ea typeface="Arial"/>
                  <a:cs typeface="Arial"/>
                  <a:sym typeface="Arial"/>
                </a:defRPr>
              </a:pPr>
              <a:r>
                <a:t>Certified</a:t>
              </a:r>
              <a:br/>
              <a:r>
                <a:t>Nursing </a:t>
              </a:r>
              <a:br/>
              <a:r>
                <a:t>Assistant </a:t>
              </a:r>
              <a:br/>
              <a:r>
                <a:t>(CNA)</a:t>
              </a:r>
            </a:p>
          </p:txBody>
        </p:sp>
      </p:grpSp>
      <p:grpSp>
        <p:nvGrpSpPr>
          <p:cNvPr id="201" name="Picture 7"/>
          <p:cNvGrpSpPr/>
          <p:nvPr/>
        </p:nvGrpSpPr>
        <p:grpSpPr>
          <a:xfrm>
            <a:off x="3532347" y="1084338"/>
            <a:ext cx="5001579" cy="4995279"/>
            <a:chOff x="0" y="0"/>
            <a:chExt cx="5001578" cy="4995278"/>
          </a:xfrm>
        </p:grpSpPr>
        <p:sp>
          <p:nvSpPr>
            <p:cNvPr id="198" name="Shape"/>
            <p:cNvSpPr/>
            <p:nvPr/>
          </p:nvSpPr>
          <p:spPr>
            <a:xfrm>
              <a:off x="-1" y="0"/>
              <a:ext cx="5001579" cy="4995279"/>
            </a:xfrm>
            <a:prstGeom prst="ellipse">
              <a:avLst/>
            </a:prstGeom>
            <a:solidFill>
              <a:srgbClr val="FFFFFF"/>
            </a:solidFill>
            <a:ln w="12700" cap="flat">
              <a:noFill/>
              <a:miter lim="400000"/>
            </a:ln>
            <a:effectLst/>
          </p:spPr>
          <p:txBody>
            <a:bodyPr wrap="square" lIns="45718" tIns="45718" rIns="45718" bIns="45718" numCol="1" anchor="ctr">
              <a:noAutofit/>
            </a:bodyPr>
            <a:lstStyle/>
            <a:p>
              <a:endParaRPr/>
            </a:p>
          </p:txBody>
        </p:sp>
        <p:pic>
          <p:nvPicPr>
            <p:cNvPr id="199" name="image24.jpeg" descr="image24.jpe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961231"/>
              <a:ext cx="5001420" cy="4034048"/>
            </a:xfrm>
            <a:custGeom>
              <a:avLst/>
              <a:gdLst/>
              <a:ahLst/>
              <a:cxnLst>
                <a:cxn ang="0">
                  <a:pos x="wd2" y="hd2"/>
                </a:cxn>
                <a:cxn ang="5400000">
                  <a:pos x="wd2" y="hd2"/>
                </a:cxn>
                <a:cxn ang="10800000">
                  <a:pos x="wd2" y="hd2"/>
                </a:cxn>
                <a:cxn ang="16200000">
                  <a:pos x="wd2" y="hd2"/>
                </a:cxn>
              </a:cxnLst>
              <a:rect l="0" t="0" r="r" b="b"/>
              <a:pathLst>
                <a:path w="21600" h="21600" extrusionOk="0">
                  <a:moveTo>
                    <a:pt x="2297" y="0"/>
                  </a:moveTo>
                  <a:cubicBezTo>
                    <a:pt x="862" y="2270"/>
                    <a:pt x="0" y="5120"/>
                    <a:pt x="0" y="8226"/>
                  </a:cubicBezTo>
                  <a:cubicBezTo>
                    <a:pt x="0" y="15610"/>
                    <a:pt x="4835" y="21600"/>
                    <a:pt x="10800" y="21600"/>
                  </a:cubicBezTo>
                  <a:cubicBezTo>
                    <a:pt x="16765" y="21600"/>
                    <a:pt x="21600" y="15610"/>
                    <a:pt x="21600" y="8226"/>
                  </a:cubicBezTo>
                  <a:cubicBezTo>
                    <a:pt x="21600" y="5120"/>
                    <a:pt x="20739" y="2270"/>
                    <a:pt x="19305" y="0"/>
                  </a:cubicBezTo>
                  <a:lnTo>
                    <a:pt x="2297" y="0"/>
                  </a:lnTo>
                  <a:close/>
                </a:path>
              </a:pathLst>
            </a:custGeom>
            <a:ln w="12700" cap="flat">
              <a:noFill/>
              <a:miter lim="400000"/>
            </a:ln>
            <a:effectLst/>
          </p:spPr>
        </p:pic>
        <p:sp>
          <p:nvSpPr>
            <p:cNvPr id="200" name="Shape"/>
            <p:cNvSpPr/>
            <p:nvPr/>
          </p:nvSpPr>
          <p:spPr>
            <a:xfrm>
              <a:off x="-1" y="0"/>
              <a:ext cx="5001579" cy="4995279"/>
            </a:xfrm>
            <a:prstGeom prst="ellipse">
              <a:avLst/>
            </a:prstGeom>
            <a:noFill/>
            <a:ln w="38100" cap="flat">
              <a:solidFill>
                <a:schemeClr val="accent1"/>
              </a:solidFill>
              <a:prstDash val="solid"/>
              <a:round/>
            </a:ln>
            <a:effectLst/>
          </p:spPr>
          <p:txBody>
            <a:bodyPr wrap="square" lIns="45718" tIns="45718" rIns="45718" bIns="45718" numCol="1" anchor="ctr">
              <a:noAutofit/>
            </a:bodyPr>
            <a:lstStyle/>
            <a:p>
              <a:endParaRPr/>
            </a:p>
          </p:txBody>
        </p:sp>
      </p:grpSp>
      <p:sp>
        <p:nvSpPr>
          <p:cNvPr id="202" name="Rectangle 8"/>
          <p:cNvSpPr txBox="1"/>
          <p:nvPr/>
        </p:nvSpPr>
        <p:spPr>
          <a:xfrm>
            <a:off x="4127634" y="1637843"/>
            <a:ext cx="3811002" cy="792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indent="12693" algn="ctr">
              <a:spcBef>
                <a:spcPts val="100"/>
              </a:spcBef>
              <a:defRPr sz="2400" b="1">
                <a:solidFill>
                  <a:schemeClr val="accent1"/>
                </a:solidFill>
                <a:latin typeface="Arial"/>
                <a:ea typeface="Arial"/>
                <a:cs typeface="Arial"/>
                <a:sym typeface="Arial"/>
              </a:defRPr>
            </a:pPr>
            <a:r>
              <a:t>The harder you work,</a:t>
            </a:r>
            <a:br/>
            <a:r>
              <a:t>the higher your degree</a:t>
            </a:r>
          </a:p>
        </p:txBody>
      </p:sp>
      <p:grpSp>
        <p:nvGrpSpPr>
          <p:cNvPr id="205" name="Oval 15"/>
          <p:cNvGrpSpPr/>
          <p:nvPr/>
        </p:nvGrpSpPr>
        <p:grpSpPr>
          <a:xfrm>
            <a:off x="3159820" y="4869374"/>
            <a:ext cx="1717221" cy="1725171"/>
            <a:chOff x="-1" y="0"/>
            <a:chExt cx="1717219" cy="1725170"/>
          </a:xfrm>
        </p:grpSpPr>
        <p:sp>
          <p:nvSpPr>
            <p:cNvPr id="203" name="Oval"/>
            <p:cNvSpPr/>
            <p:nvPr/>
          </p:nvSpPr>
          <p:spPr>
            <a:xfrm>
              <a:off x="-2" y="-1"/>
              <a:ext cx="1717221" cy="172517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04" name="Licensed Practical Nurse (LPN)"/>
            <p:cNvSpPr txBox="1"/>
            <p:nvPr/>
          </p:nvSpPr>
          <p:spPr>
            <a:xfrm>
              <a:off x="338564" y="531084"/>
              <a:ext cx="1040086" cy="662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b="1">
                  <a:solidFill>
                    <a:srgbClr val="FFFFFF"/>
                  </a:solidFill>
                  <a:latin typeface="Arial"/>
                  <a:ea typeface="Arial"/>
                  <a:cs typeface="Arial"/>
                  <a:sym typeface="Arial"/>
                </a:defRPr>
              </a:pPr>
              <a:r>
                <a:t>Licensed</a:t>
              </a:r>
              <a:br/>
              <a:r>
                <a:t>Practical</a:t>
              </a:r>
              <a:br/>
              <a:r>
                <a:t>Nurse (LPN)</a:t>
              </a:r>
            </a:p>
          </p:txBody>
        </p:sp>
      </p:grpSp>
      <p:grpSp>
        <p:nvGrpSpPr>
          <p:cNvPr id="208" name="Oval 16"/>
          <p:cNvGrpSpPr/>
          <p:nvPr/>
        </p:nvGrpSpPr>
        <p:grpSpPr>
          <a:xfrm>
            <a:off x="5237390" y="4869374"/>
            <a:ext cx="1717221" cy="1725171"/>
            <a:chOff x="-1" y="0"/>
            <a:chExt cx="1717219" cy="1725170"/>
          </a:xfrm>
        </p:grpSpPr>
        <p:sp>
          <p:nvSpPr>
            <p:cNvPr id="206" name="Oval"/>
            <p:cNvSpPr/>
            <p:nvPr/>
          </p:nvSpPr>
          <p:spPr>
            <a:xfrm>
              <a:off x="-2" y="-1"/>
              <a:ext cx="1717221" cy="172517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07" name="Registered Nurse (RN)"/>
            <p:cNvSpPr txBox="1"/>
            <p:nvPr/>
          </p:nvSpPr>
          <p:spPr>
            <a:xfrm>
              <a:off x="387963" y="647488"/>
              <a:ext cx="941289" cy="4301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b="1">
                  <a:solidFill>
                    <a:srgbClr val="FFFFFF"/>
                  </a:solidFill>
                  <a:latin typeface="Arial"/>
                  <a:ea typeface="Arial"/>
                  <a:cs typeface="Arial"/>
                  <a:sym typeface="Arial"/>
                </a:defRPr>
              </a:pPr>
              <a:r>
                <a:t>Registered</a:t>
              </a:r>
              <a:br/>
              <a:r>
                <a:t>Nurse (RN)</a:t>
              </a:r>
            </a:p>
          </p:txBody>
        </p:sp>
      </p:grpSp>
      <p:grpSp>
        <p:nvGrpSpPr>
          <p:cNvPr id="211" name="Oval 17"/>
          <p:cNvGrpSpPr/>
          <p:nvPr/>
        </p:nvGrpSpPr>
        <p:grpSpPr>
          <a:xfrm>
            <a:off x="7314960" y="4869374"/>
            <a:ext cx="1717221" cy="1725171"/>
            <a:chOff x="-1" y="0"/>
            <a:chExt cx="1717219" cy="1725170"/>
          </a:xfrm>
        </p:grpSpPr>
        <p:sp>
          <p:nvSpPr>
            <p:cNvPr id="209" name="Oval"/>
            <p:cNvSpPr/>
            <p:nvPr/>
          </p:nvSpPr>
          <p:spPr>
            <a:xfrm>
              <a:off x="-2" y="-1"/>
              <a:ext cx="1717221" cy="172517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10" name="Nurse Practitioner (NP)"/>
            <p:cNvSpPr txBox="1"/>
            <p:nvPr/>
          </p:nvSpPr>
          <p:spPr>
            <a:xfrm>
              <a:off x="358228" y="531084"/>
              <a:ext cx="1000758" cy="662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b="1">
                  <a:solidFill>
                    <a:srgbClr val="FFFFFF"/>
                  </a:solidFill>
                  <a:latin typeface="Arial"/>
                  <a:ea typeface="Arial"/>
                  <a:cs typeface="Arial"/>
                  <a:sym typeface="Arial"/>
                </a:defRPr>
              </a:pPr>
              <a:r>
                <a:t>Nurse</a:t>
              </a:r>
              <a:br/>
              <a:r>
                <a:t>Practitioner</a:t>
              </a:r>
              <a:br/>
              <a:r>
                <a:t>(NP)</a:t>
              </a:r>
            </a:p>
          </p:txBody>
        </p:sp>
      </p:grpSp>
      <p:grpSp>
        <p:nvGrpSpPr>
          <p:cNvPr id="214" name="Oval 18"/>
          <p:cNvGrpSpPr/>
          <p:nvPr/>
        </p:nvGrpSpPr>
        <p:grpSpPr>
          <a:xfrm>
            <a:off x="9392527" y="4869374"/>
            <a:ext cx="1717221" cy="1725171"/>
            <a:chOff x="-1" y="0"/>
            <a:chExt cx="1717219" cy="1725170"/>
          </a:xfrm>
        </p:grpSpPr>
        <p:sp>
          <p:nvSpPr>
            <p:cNvPr id="212" name="Oval"/>
            <p:cNvSpPr/>
            <p:nvPr/>
          </p:nvSpPr>
          <p:spPr>
            <a:xfrm>
              <a:off x="-2" y="-1"/>
              <a:ext cx="1717221" cy="172517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13" name="Advanced Practice  Registered  Nurse (APRN)"/>
            <p:cNvSpPr txBox="1"/>
            <p:nvPr/>
          </p:nvSpPr>
          <p:spPr>
            <a:xfrm>
              <a:off x="264467" y="414680"/>
              <a:ext cx="1188282" cy="895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b="1">
                  <a:solidFill>
                    <a:srgbClr val="FFFFFF"/>
                  </a:solidFill>
                  <a:latin typeface="Arial"/>
                  <a:ea typeface="Arial"/>
                  <a:cs typeface="Arial"/>
                  <a:sym typeface="Arial"/>
                </a:defRPr>
              </a:pPr>
              <a:r>
                <a:t>Advanced</a:t>
              </a:r>
              <a:br/>
              <a:r>
                <a:t>Practice </a:t>
              </a:r>
              <a:br/>
              <a:r>
                <a:t>Registered </a:t>
              </a:r>
              <a:br/>
              <a:r>
                <a:t>Nurse (APRN)</a:t>
              </a:r>
            </a:p>
          </p:txBody>
        </p:sp>
      </p:grpSp>
      <p:sp>
        <p:nvSpPr>
          <p:cNvPr id="215" name="Straight Arrow Connector 20"/>
          <p:cNvSpPr/>
          <p:nvPr/>
        </p:nvSpPr>
        <p:spPr>
          <a:xfrm>
            <a:off x="2697714" y="6339192"/>
            <a:ext cx="607347" cy="2"/>
          </a:xfrm>
          <a:prstGeom prst="line">
            <a:avLst/>
          </a:prstGeom>
          <a:ln w="120650">
            <a:solidFill>
              <a:srgbClr val="545658"/>
            </a:solidFill>
            <a:miter/>
            <a:tailEnd type="triangle"/>
          </a:ln>
        </p:spPr>
        <p:txBody>
          <a:bodyPr lIns="45718" tIns="45718" rIns="45718" bIns="45718"/>
          <a:lstStyle/>
          <a:p>
            <a:endParaRPr/>
          </a:p>
        </p:txBody>
      </p:sp>
      <p:sp>
        <p:nvSpPr>
          <p:cNvPr id="216" name="Straight Arrow Connector 21"/>
          <p:cNvSpPr/>
          <p:nvPr/>
        </p:nvSpPr>
        <p:spPr>
          <a:xfrm>
            <a:off x="4783809" y="6339192"/>
            <a:ext cx="607347" cy="2"/>
          </a:xfrm>
          <a:prstGeom prst="line">
            <a:avLst/>
          </a:prstGeom>
          <a:ln w="120650">
            <a:solidFill>
              <a:srgbClr val="545658"/>
            </a:solidFill>
            <a:miter/>
            <a:tailEnd type="triangle"/>
          </a:ln>
        </p:spPr>
        <p:txBody>
          <a:bodyPr lIns="45718" tIns="45718" rIns="45718" bIns="45718"/>
          <a:lstStyle/>
          <a:p>
            <a:endParaRPr/>
          </a:p>
        </p:txBody>
      </p:sp>
      <p:sp>
        <p:nvSpPr>
          <p:cNvPr id="217" name="Straight Arrow Connector 22"/>
          <p:cNvSpPr/>
          <p:nvPr/>
        </p:nvSpPr>
        <p:spPr>
          <a:xfrm>
            <a:off x="6869906" y="6339192"/>
            <a:ext cx="607347" cy="2"/>
          </a:xfrm>
          <a:prstGeom prst="line">
            <a:avLst/>
          </a:prstGeom>
          <a:ln w="120650">
            <a:solidFill>
              <a:srgbClr val="545658"/>
            </a:solidFill>
            <a:miter/>
            <a:tailEnd type="triangle"/>
          </a:ln>
        </p:spPr>
        <p:txBody>
          <a:bodyPr lIns="45718" tIns="45718" rIns="45718" bIns="45718"/>
          <a:lstStyle/>
          <a:p>
            <a:endParaRPr/>
          </a:p>
        </p:txBody>
      </p:sp>
      <p:sp>
        <p:nvSpPr>
          <p:cNvPr id="218" name="Straight Arrow Connector 23"/>
          <p:cNvSpPr/>
          <p:nvPr/>
        </p:nvSpPr>
        <p:spPr>
          <a:xfrm>
            <a:off x="8903189" y="6339192"/>
            <a:ext cx="607347" cy="2"/>
          </a:xfrm>
          <a:prstGeom prst="line">
            <a:avLst/>
          </a:prstGeom>
          <a:ln w="120650">
            <a:solidFill>
              <a:srgbClr val="545658"/>
            </a:solidFill>
            <a:miter/>
            <a:tailEnd type="triangle"/>
          </a:ln>
        </p:spPr>
        <p:txBody>
          <a:bodyPr lIns="45718" tIns="45718" rIns="45718" bIns="45718"/>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89613" y="3674557"/>
            <a:ext cx="2768490" cy="27598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ln w="38100">
            <a:solidFill>
              <a:schemeClr val="accent1"/>
            </a:solidFill>
          </a:ln>
        </p:spPr>
      </p:pic>
      <p:grpSp>
        <p:nvGrpSpPr>
          <p:cNvPr id="223" name="Oval 7"/>
          <p:cNvGrpSpPr/>
          <p:nvPr/>
        </p:nvGrpSpPr>
        <p:grpSpPr>
          <a:xfrm>
            <a:off x="501610" y="1852284"/>
            <a:ext cx="2576008" cy="2587936"/>
            <a:chOff x="0" y="0"/>
            <a:chExt cx="2576007" cy="2587934"/>
          </a:xfrm>
        </p:grpSpPr>
        <p:sp>
          <p:nvSpPr>
            <p:cNvPr id="221" name="Oval"/>
            <p:cNvSpPr/>
            <p:nvPr/>
          </p:nvSpPr>
          <p:spPr>
            <a:xfrm>
              <a:off x="0" y="-1"/>
              <a:ext cx="2576008" cy="2587936"/>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spcBef>
                  <a:spcPts val="100"/>
                </a:spcBef>
                <a:defRPr sz="1400" b="1">
                  <a:solidFill>
                    <a:srgbClr val="FFFFFF"/>
                  </a:solidFill>
                  <a:latin typeface="Arial"/>
                  <a:ea typeface="Arial"/>
                  <a:cs typeface="Arial"/>
                  <a:sym typeface="Arial"/>
                </a:defRPr>
              </a:pPr>
              <a:endParaRPr/>
            </a:p>
          </p:txBody>
        </p:sp>
        <p:sp>
          <p:nvSpPr>
            <p:cNvPr id="222" name="You can make…"/>
            <p:cNvSpPr txBox="1"/>
            <p:nvPr/>
          </p:nvSpPr>
          <p:spPr>
            <a:xfrm>
              <a:off x="307365" y="572974"/>
              <a:ext cx="1961275" cy="14419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indent="12693" algn="ctr">
                <a:spcBef>
                  <a:spcPts val="100"/>
                </a:spcBef>
                <a:defRPr sz="2200" b="1">
                  <a:solidFill>
                    <a:srgbClr val="FFFFFF"/>
                  </a:solidFill>
                  <a:latin typeface="Arial"/>
                  <a:ea typeface="Arial"/>
                  <a:cs typeface="Arial"/>
                  <a:sym typeface="Arial"/>
                </a:defRPr>
              </a:pPr>
              <a:r>
                <a:t>You can make</a:t>
              </a:r>
            </a:p>
            <a:p>
              <a:pPr indent="12693" algn="ctr">
                <a:spcBef>
                  <a:spcPts val="100"/>
                </a:spcBef>
                <a:defRPr sz="2200" b="1">
                  <a:solidFill>
                    <a:srgbClr val="FFFFFF"/>
                  </a:solidFill>
                  <a:latin typeface="Arial"/>
                  <a:ea typeface="Arial"/>
                  <a:cs typeface="Arial"/>
                  <a:sym typeface="Arial"/>
                </a:defRPr>
              </a:pPr>
              <a:r>
                <a:t>a nice living </a:t>
              </a:r>
            </a:p>
            <a:p>
              <a:pPr indent="12693" algn="ctr">
                <a:spcBef>
                  <a:spcPts val="100"/>
                </a:spcBef>
                <a:defRPr sz="2200" b="1">
                  <a:solidFill>
                    <a:srgbClr val="FFFFFF"/>
                  </a:solidFill>
                  <a:latin typeface="Arial"/>
                  <a:ea typeface="Arial"/>
                  <a:cs typeface="Arial"/>
                  <a:sym typeface="Arial"/>
                </a:defRPr>
              </a:pPr>
              <a:r>
                <a:t>from nursing</a:t>
              </a:r>
            </a:p>
            <a:p>
              <a:pPr indent="12693" algn="ctr">
                <a:spcBef>
                  <a:spcPts val="100"/>
                </a:spcBef>
                <a:defRPr sz="1400" b="1">
                  <a:solidFill>
                    <a:srgbClr val="FFFFFF"/>
                  </a:solidFill>
                  <a:latin typeface="Arial"/>
                  <a:ea typeface="Arial"/>
                  <a:cs typeface="Arial"/>
                  <a:sym typeface="Arial"/>
                </a:defRPr>
              </a:pPr>
              <a:r>
                <a:t>(Earn from $40,000 </a:t>
              </a:r>
            </a:p>
            <a:p>
              <a:pPr indent="12693" algn="ctr">
                <a:spcBef>
                  <a:spcPts val="100"/>
                </a:spcBef>
                <a:defRPr sz="1400" b="1">
                  <a:solidFill>
                    <a:srgbClr val="FFFFFF"/>
                  </a:solidFill>
                  <a:latin typeface="Arial"/>
                  <a:ea typeface="Arial"/>
                  <a:cs typeface="Arial"/>
                  <a:sym typeface="Arial"/>
                </a:defRPr>
              </a:pPr>
              <a:r>
                <a:t>to $100,000+ a year!)</a:t>
              </a:r>
            </a:p>
          </p:txBody>
        </p:sp>
      </p:grpSp>
      <p:sp>
        <p:nvSpPr>
          <p:cNvPr id="224"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Hard Work Pays Off</a:t>
            </a:r>
          </a:p>
        </p:txBody>
      </p:sp>
      <p:grpSp>
        <p:nvGrpSpPr>
          <p:cNvPr id="227" name="Oval 5"/>
          <p:cNvGrpSpPr/>
          <p:nvPr/>
        </p:nvGrpSpPr>
        <p:grpSpPr>
          <a:xfrm>
            <a:off x="4216771" y="2409568"/>
            <a:ext cx="1058567" cy="1081407"/>
            <a:chOff x="-1" y="0"/>
            <a:chExt cx="1058566" cy="1081405"/>
          </a:xfrm>
        </p:grpSpPr>
        <p:sp>
          <p:nvSpPr>
            <p:cNvPr id="225" name="Oval"/>
            <p:cNvSpPr/>
            <p:nvPr/>
          </p:nvSpPr>
          <p:spPr>
            <a:xfrm>
              <a:off x="-2" y="0"/>
              <a:ext cx="1058567" cy="1081407"/>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3200" b="1">
                  <a:solidFill>
                    <a:srgbClr val="FFFFFF"/>
                  </a:solidFill>
                </a:defRPr>
              </a:pPr>
              <a:endParaRPr/>
            </a:p>
          </p:txBody>
        </p:sp>
        <p:sp>
          <p:nvSpPr>
            <p:cNvPr id="226" name="&amp;"/>
            <p:cNvSpPr txBox="1"/>
            <p:nvPr/>
          </p:nvSpPr>
          <p:spPr>
            <a:xfrm>
              <a:off x="376186" y="312399"/>
              <a:ext cx="306190" cy="456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3200" b="1">
                  <a:solidFill>
                    <a:srgbClr val="FFFFFF"/>
                  </a:solidFill>
                  <a:latin typeface="Arial"/>
                  <a:ea typeface="Arial"/>
                  <a:cs typeface="Arial"/>
                  <a:sym typeface="Arial"/>
                </a:defRPr>
              </a:lvl1pPr>
            </a:lstStyle>
            <a:p>
              <a:r>
                <a:t>&amp;</a:t>
              </a:r>
            </a:p>
          </p:txBody>
        </p:sp>
      </p:grpSp>
      <p:pic>
        <p:nvPicPr>
          <p:cNvPr id="228" name="Picture 9" descr="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8339" y="1974774"/>
            <a:ext cx="3050216" cy="31277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4"/>
                  <a:pt x="0" y="10799"/>
                </a:cubicBezTo>
                <a:cubicBezTo>
                  <a:pt x="0" y="16763"/>
                  <a:pt x="4836" y="21600"/>
                  <a:pt x="10800" y="21600"/>
                </a:cubicBezTo>
                <a:cubicBezTo>
                  <a:pt x="16764" y="21600"/>
                  <a:pt x="21600" y="16763"/>
                  <a:pt x="21600" y="10799"/>
                </a:cubicBezTo>
                <a:cubicBezTo>
                  <a:pt x="21600" y="4834"/>
                  <a:pt x="16764" y="0"/>
                  <a:pt x="10800" y="0"/>
                </a:cubicBezTo>
                <a:close/>
              </a:path>
            </a:pathLst>
          </a:custGeom>
          <a:ln w="38100">
            <a:solidFill>
              <a:schemeClr val="accent1"/>
            </a:solidFill>
          </a:ln>
        </p:spPr>
      </p:pic>
      <p:grpSp>
        <p:nvGrpSpPr>
          <p:cNvPr id="231" name="Oval 8"/>
          <p:cNvGrpSpPr/>
          <p:nvPr/>
        </p:nvGrpSpPr>
        <p:grpSpPr>
          <a:xfrm>
            <a:off x="8291244" y="3194218"/>
            <a:ext cx="3194809" cy="3127722"/>
            <a:chOff x="-1" y="-1"/>
            <a:chExt cx="3194808" cy="3127720"/>
          </a:xfrm>
        </p:grpSpPr>
        <p:sp>
          <p:nvSpPr>
            <p:cNvPr id="229" name="Oval"/>
            <p:cNvSpPr/>
            <p:nvPr/>
          </p:nvSpPr>
          <p:spPr>
            <a:xfrm>
              <a:off x="-2" y="-2"/>
              <a:ext cx="3194810" cy="312772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2200" b="1">
                  <a:solidFill>
                    <a:srgbClr val="FFFFFF"/>
                  </a:solidFill>
                </a:defRPr>
              </a:pPr>
              <a:endParaRPr/>
            </a:p>
          </p:txBody>
        </p:sp>
        <p:sp>
          <p:nvSpPr>
            <p:cNvPr id="230" name="You know you’re…"/>
            <p:cNvSpPr txBox="1"/>
            <p:nvPr/>
          </p:nvSpPr>
          <p:spPr>
            <a:xfrm>
              <a:off x="426998" y="908027"/>
              <a:ext cx="2340807" cy="1311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2200" b="1">
                  <a:solidFill>
                    <a:srgbClr val="FFFFFF"/>
                  </a:solidFill>
                  <a:latin typeface="Arial"/>
                  <a:ea typeface="Arial"/>
                  <a:cs typeface="Arial"/>
                  <a:sym typeface="Arial"/>
                </a:defRPr>
              </a:pPr>
              <a:r>
                <a:t>You know you’re</a:t>
              </a:r>
            </a:p>
            <a:p>
              <a:pPr algn="ctr">
                <a:defRPr sz="2200" b="1">
                  <a:solidFill>
                    <a:srgbClr val="FFFFFF"/>
                  </a:solidFill>
                  <a:latin typeface="Arial"/>
                  <a:ea typeface="Arial"/>
                  <a:cs typeface="Arial"/>
                  <a:sym typeface="Arial"/>
                </a:defRPr>
              </a:pPr>
              <a:r>
                <a:t>doing something</a:t>
              </a:r>
            </a:p>
            <a:p>
              <a:pPr algn="ctr">
                <a:defRPr sz="2200" b="1">
                  <a:solidFill>
                    <a:srgbClr val="FFFFFF"/>
                  </a:solidFill>
                  <a:latin typeface="Arial"/>
                  <a:ea typeface="Arial"/>
                  <a:cs typeface="Arial"/>
                  <a:sym typeface="Arial"/>
                </a:defRPr>
              </a:pPr>
              <a:r>
                <a:t>good for your </a:t>
              </a:r>
            </a:p>
            <a:p>
              <a:pPr algn="ctr">
                <a:defRPr sz="2200" b="1">
                  <a:solidFill>
                    <a:srgbClr val="FFFFFF"/>
                  </a:solidFill>
                  <a:latin typeface="Arial"/>
                  <a:ea typeface="Arial"/>
                  <a:cs typeface="Arial"/>
                  <a:sym typeface="Arial"/>
                </a:defRPr>
              </a:pPr>
              <a:r>
                <a:t>community</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32347" y="1067871"/>
            <a:ext cx="5001419" cy="50159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799"/>
                </a:cubicBezTo>
                <a:cubicBezTo>
                  <a:pt x="0" y="16764"/>
                  <a:pt x="4835" y="21600"/>
                  <a:pt x="10800" y="21600"/>
                </a:cubicBezTo>
                <a:cubicBezTo>
                  <a:pt x="16765" y="21600"/>
                  <a:pt x="21600" y="16764"/>
                  <a:pt x="21600" y="10799"/>
                </a:cubicBezTo>
                <a:cubicBezTo>
                  <a:pt x="21600" y="4835"/>
                  <a:pt x="16765" y="0"/>
                  <a:pt x="10800" y="0"/>
                </a:cubicBezTo>
                <a:close/>
              </a:path>
            </a:pathLst>
          </a:custGeom>
          <a:ln w="38100">
            <a:solidFill>
              <a:schemeClr val="accent1"/>
            </a:solidFill>
          </a:ln>
        </p:spPr>
      </p:pic>
      <p:sp>
        <p:nvSpPr>
          <p:cNvPr id="234"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How Do You Get Started?</a:t>
            </a:r>
          </a:p>
        </p:txBody>
      </p:sp>
      <p:grpSp>
        <p:nvGrpSpPr>
          <p:cNvPr id="237" name="Oval 12"/>
          <p:cNvGrpSpPr/>
          <p:nvPr/>
        </p:nvGrpSpPr>
        <p:grpSpPr>
          <a:xfrm>
            <a:off x="1553672" y="4606705"/>
            <a:ext cx="1978677" cy="1987839"/>
            <a:chOff x="0" y="0"/>
            <a:chExt cx="1978676" cy="1987837"/>
          </a:xfrm>
        </p:grpSpPr>
        <p:sp>
          <p:nvSpPr>
            <p:cNvPr id="235" name="Oval"/>
            <p:cNvSpPr/>
            <p:nvPr/>
          </p:nvSpPr>
          <p:spPr>
            <a:xfrm>
              <a:off x="-1" y="-1"/>
              <a:ext cx="1978677" cy="1987839"/>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36" name="Work hard in school, especially In  science  and math"/>
            <p:cNvSpPr txBox="1"/>
            <p:nvPr/>
          </p:nvSpPr>
          <p:spPr>
            <a:xfrm>
              <a:off x="416463" y="394383"/>
              <a:ext cx="1145748" cy="1199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500" b="1">
                  <a:solidFill>
                    <a:srgbClr val="FFFFFF"/>
                  </a:solidFill>
                  <a:latin typeface="Arial"/>
                  <a:ea typeface="Arial"/>
                  <a:cs typeface="Arial"/>
                  <a:sym typeface="Arial"/>
                </a:defRPr>
              </a:pPr>
              <a:r>
                <a:t>Work hard</a:t>
              </a:r>
              <a:br/>
              <a:r>
                <a:t>in school,</a:t>
              </a:r>
              <a:br/>
              <a:r>
                <a:t>especially In</a:t>
              </a:r>
              <a:br/>
              <a:r>
                <a:t> science </a:t>
              </a:r>
              <a:br/>
              <a:r>
                <a:t>and math</a:t>
              </a:r>
            </a:p>
          </p:txBody>
        </p:sp>
      </p:grpSp>
      <p:grpSp>
        <p:nvGrpSpPr>
          <p:cNvPr id="240" name="Oval 15"/>
          <p:cNvGrpSpPr/>
          <p:nvPr/>
        </p:nvGrpSpPr>
        <p:grpSpPr>
          <a:xfrm>
            <a:off x="3880423" y="4606705"/>
            <a:ext cx="1978678" cy="1987839"/>
            <a:chOff x="0" y="0"/>
            <a:chExt cx="1978676" cy="1987837"/>
          </a:xfrm>
        </p:grpSpPr>
        <p:sp>
          <p:nvSpPr>
            <p:cNvPr id="238" name="Oval"/>
            <p:cNvSpPr/>
            <p:nvPr/>
          </p:nvSpPr>
          <p:spPr>
            <a:xfrm>
              <a:off x="-1" y="-1"/>
              <a:ext cx="1978678" cy="1987839"/>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39" name="Get extra help when you need it; the best nurses  ask questions"/>
            <p:cNvSpPr txBox="1"/>
            <p:nvPr/>
          </p:nvSpPr>
          <p:spPr>
            <a:xfrm>
              <a:off x="252519" y="394383"/>
              <a:ext cx="1473635" cy="1199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500" b="1">
                  <a:solidFill>
                    <a:srgbClr val="FFFFFF"/>
                  </a:solidFill>
                  <a:latin typeface="Arial"/>
                  <a:ea typeface="Arial"/>
                  <a:cs typeface="Arial"/>
                  <a:sym typeface="Arial"/>
                </a:defRPr>
              </a:pPr>
              <a:r>
                <a:t>Get extra</a:t>
              </a:r>
              <a:br/>
              <a:r>
                <a:t>help when</a:t>
              </a:r>
              <a:br/>
              <a:r>
                <a:t>you need it;</a:t>
              </a:r>
              <a:br/>
              <a:r>
                <a:t>the best nurses </a:t>
              </a:r>
              <a:br/>
              <a:r>
                <a:t>ask questions</a:t>
              </a:r>
            </a:p>
          </p:txBody>
        </p:sp>
      </p:grpSp>
      <p:grpSp>
        <p:nvGrpSpPr>
          <p:cNvPr id="243" name="Oval 16"/>
          <p:cNvGrpSpPr/>
          <p:nvPr/>
        </p:nvGrpSpPr>
        <p:grpSpPr>
          <a:xfrm>
            <a:off x="6207172" y="4606705"/>
            <a:ext cx="1978678" cy="1987839"/>
            <a:chOff x="0" y="0"/>
            <a:chExt cx="1978676" cy="1987837"/>
          </a:xfrm>
        </p:grpSpPr>
        <p:sp>
          <p:nvSpPr>
            <p:cNvPr id="241" name="Oval"/>
            <p:cNvSpPr/>
            <p:nvPr/>
          </p:nvSpPr>
          <p:spPr>
            <a:xfrm>
              <a:off x="-1" y="-1"/>
              <a:ext cx="1978677" cy="1987839"/>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42" name="Talk to your parents, guidance  counselor, or  teachers about your future"/>
            <p:cNvSpPr txBox="1"/>
            <p:nvPr/>
          </p:nvSpPr>
          <p:spPr>
            <a:xfrm>
              <a:off x="141410" y="394383"/>
              <a:ext cx="1695854" cy="1199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500" b="1">
                  <a:solidFill>
                    <a:srgbClr val="FFFFFF"/>
                  </a:solidFill>
                  <a:latin typeface="Arial"/>
                  <a:ea typeface="Arial"/>
                  <a:cs typeface="Arial"/>
                  <a:sym typeface="Arial"/>
                </a:defRPr>
              </a:pPr>
              <a:r>
                <a:t>Talk to your</a:t>
              </a:r>
              <a:br/>
              <a:r>
                <a:t>parents, guidance </a:t>
              </a:r>
              <a:br/>
              <a:r>
                <a:t>counselor, or </a:t>
              </a:r>
              <a:br/>
              <a:r>
                <a:t>teachers about</a:t>
              </a:r>
              <a:br/>
              <a:r>
                <a:t>your future </a:t>
              </a:r>
            </a:p>
          </p:txBody>
        </p:sp>
      </p:grpSp>
      <p:grpSp>
        <p:nvGrpSpPr>
          <p:cNvPr id="246" name="Oval 17"/>
          <p:cNvGrpSpPr/>
          <p:nvPr/>
        </p:nvGrpSpPr>
        <p:grpSpPr>
          <a:xfrm>
            <a:off x="8533923" y="4606705"/>
            <a:ext cx="1978678" cy="1987839"/>
            <a:chOff x="0" y="0"/>
            <a:chExt cx="1978676" cy="1987837"/>
          </a:xfrm>
        </p:grpSpPr>
        <p:sp>
          <p:nvSpPr>
            <p:cNvPr id="244" name="Oval"/>
            <p:cNvSpPr/>
            <p:nvPr/>
          </p:nvSpPr>
          <p:spPr>
            <a:xfrm>
              <a:off x="-1" y="-1"/>
              <a:ext cx="1978677" cy="1987839"/>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45" name="Think college!"/>
            <p:cNvSpPr txBox="1"/>
            <p:nvPr/>
          </p:nvSpPr>
          <p:spPr>
            <a:xfrm>
              <a:off x="342607" y="889083"/>
              <a:ext cx="1293460" cy="2096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500" b="1">
                  <a:solidFill>
                    <a:srgbClr val="FFFFFF"/>
                  </a:solidFill>
                  <a:latin typeface="Arial"/>
                  <a:ea typeface="Arial"/>
                  <a:cs typeface="Arial"/>
                  <a:sym typeface="Arial"/>
                </a:defRPr>
              </a:lvl1pPr>
            </a:lstStyle>
            <a:p>
              <a:r>
                <a:t>Think college!</a:t>
              </a:r>
            </a:p>
          </p:txBody>
        </p:sp>
      </p:grpSp>
      <p:sp>
        <p:nvSpPr>
          <p:cNvPr id="247" name="object 4"/>
          <p:cNvSpPr txBox="1"/>
          <p:nvPr/>
        </p:nvSpPr>
        <p:spPr>
          <a:xfrm>
            <a:off x="4436792" y="1791914"/>
            <a:ext cx="3298309" cy="678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693" algn="ctr">
              <a:spcBef>
                <a:spcPts val="100"/>
              </a:spcBef>
              <a:defRPr sz="4800" b="1">
                <a:solidFill>
                  <a:srgbClr val="FFFFFF"/>
                </a:solidFill>
                <a:latin typeface="Arial"/>
                <a:ea typeface="Arial"/>
                <a:cs typeface="Arial"/>
                <a:sym typeface="Arial"/>
              </a:defRPr>
            </a:lvl1pPr>
          </a:lstStyle>
          <a:p>
            <a:r>
              <a:t>Start now!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3" descr="Picture 3"/>
          <p:cNvPicPr>
            <a:picLocks noChangeAspect="1"/>
          </p:cNvPicPr>
          <p:nvPr/>
        </p:nvPicPr>
        <p:blipFill>
          <a:blip r:embed="rId2">
            <a:extLst/>
          </a:blip>
          <a:stretch>
            <a:fillRect/>
          </a:stretch>
        </p:blipFill>
        <p:spPr>
          <a:xfrm>
            <a:off x="4980928" y="26322"/>
            <a:ext cx="5086859" cy="6931130"/>
          </a:xfrm>
          <a:prstGeom prst="rect">
            <a:avLst/>
          </a:prstGeom>
          <a:ln w="12700">
            <a:miter lim="400000"/>
          </a:ln>
        </p:spPr>
      </p:pic>
      <p:sp>
        <p:nvSpPr>
          <p:cNvPr id="250"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Why Choose To Be a Nurse?</a:t>
            </a:r>
          </a:p>
        </p:txBody>
      </p:sp>
      <p:grpSp>
        <p:nvGrpSpPr>
          <p:cNvPr id="253" name="Oval 14"/>
          <p:cNvGrpSpPr/>
          <p:nvPr/>
        </p:nvGrpSpPr>
        <p:grpSpPr>
          <a:xfrm>
            <a:off x="464343" y="4543700"/>
            <a:ext cx="2041395" cy="2050843"/>
            <a:chOff x="-1" y="0"/>
            <a:chExt cx="2041394" cy="2050842"/>
          </a:xfrm>
        </p:grpSpPr>
        <p:sp>
          <p:nvSpPr>
            <p:cNvPr id="251" name="Circle"/>
            <p:cNvSpPr/>
            <p:nvPr/>
          </p:nvSpPr>
          <p:spPr>
            <a:xfrm>
              <a:off x="-2" y="-1"/>
              <a:ext cx="2041395" cy="2050844"/>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52" name="You have a…"/>
            <p:cNvSpPr txBox="1"/>
            <p:nvPr/>
          </p:nvSpPr>
          <p:spPr>
            <a:xfrm>
              <a:off x="540953" y="562974"/>
              <a:ext cx="959484" cy="9248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 have a</a:t>
              </a:r>
              <a:endParaRPr sz="1800"/>
            </a:p>
            <a:p>
              <a:pPr algn="ctr">
                <a:lnSpc>
                  <a:spcPct val="115000"/>
                </a:lnSpc>
                <a:defRPr sz="1600" b="1">
                  <a:solidFill>
                    <a:srgbClr val="FFFFFF"/>
                  </a:solidFill>
                  <a:latin typeface="Arial"/>
                  <a:ea typeface="Arial"/>
                  <a:cs typeface="Arial"/>
                  <a:sym typeface="Arial"/>
                </a:defRPr>
              </a:pPr>
              <a:r>
                <a:t>Passion</a:t>
              </a:r>
              <a:endParaRPr sz="1800"/>
            </a:p>
            <a:p>
              <a:pPr algn="ctr">
                <a:lnSpc>
                  <a:spcPct val="115000"/>
                </a:lnSpc>
                <a:defRPr sz="1400">
                  <a:solidFill>
                    <a:srgbClr val="FFFFFF"/>
                  </a:solidFill>
                  <a:latin typeface="Arial"/>
                  <a:ea typeface="Arial"/>
                  <a:cs typeface="Arial"/>
                  <a:sym typeface="Arial"/>
                </a:defRPr>
              </a:pPr>
              <a:r>
                <a:t>to care for</a:t>
              </a:r>
              <a:endParaRPr sz="1800"/>
            </a:p>
            <a:p>
              <a:pPr algn="ctr">
                <a:lnSpc>
                  <a:spcPct val="115000"/>
                </a:lnSpc>
                <a:defRPr sz="1400">
                  <a:solidFill>
                    <a:srgbClr val="FFFFFF"/>
                  </a:solidFill>
                  <a:latin typeface="Arial"/>
                  <a:ea typeface="Arial"/>
                  <a:cs typeface="Arial"/>
                  <a:sym typeface="Arial"/>
                </a:defRPr>
              </a:pPr>
              <a:r>
                <a:t>others</a:t>
              </a:r>
            </a:p>
          </p:txBody>
        </p:sp>
      </p:grpSp>
      <p:grpSp>
        <p:nvGrpSpPr>
          <p:cNvPr id="256" name="Oval 18"/>
          <p:cNvGrpSpPr/>
          <p:nvPr/>
        </p:nvGrpSpPr>
        <p:grpSpPr>
          <a:xfrm>
            <a:off x="2735618" y="4543700"/>
            <a:ext cx="2041395" cy="2050843"/>
            <a:chOff x="-1" y="0"/>
            <a:chExt cx="2041394" cy="2050842"/>
          </a:xfrm>
        </p:grpSpPr>
        <p:sp>
          <p:nvSpPr>
            <p:cNvPr id="254" name="Circle"/>
            <p:cNvSpPr/>
            <p:nvPr/>
          </p:nvSpPr>
          <p:spPr>
            <a:xfrm>
              <a:off x="-2" y="-1"/>
              <a:ext cx="2041395" cy="2050844"/>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55" name="You want to…"/>
            <p:cNvSpPr txBox="1"/>
            <p:nvPr/>
          </p:nvSpPr>
          <p:spPr>
            <a:xfrm>
              <a:off x="124197" y="562974"/>
              <a:ext cx="1792995" cy="9248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 want to</a:t>
              </a:r>
              <a:endParaRPr sz="1800"/>
            </a:p>
            <a:p>
              <a:pPr algn="ctr">
                <a:lnSpc>
                  <a:spcPct val="115000"/>
                </a:lnSpc>
                <a:defRPr sz="1600" b="1">
                  <a:solidFill>
                    <a:srgbClr val="FFFFFF"/>
                  </a:solidFill>
                  <a:latin typeface="Arial"/>
                  <a:ea typeface="Arial"/>
                  <a:cs typeface="Arial"/>
                  <a:sym typeface="Arial"/>
                </a:defRPr>
              </a:pPr>
              <a:r>
                <a:t>make a difference</a:t>
              </a:r>
              <a:endParaRPr sz="1800"/>
            </a:p>
            <a:p>
              <a:pPr algn="ctr">
                <a:lnSpc>
                  <a:spcPct val="115000"/>
                </a:lnSpc>
                <a:defRPr sz="1400">
                  <a:solidFill>
                    <a:srgbClr val="FFFFFF"/>
                  </a:solidFill>
                  <a:latin typeface="Arial"/>
                  <a:ea typeface="Arial"/>
                  <a:cs typeface="Arial"/>
                  <a:sym typeface="Arial"/>
                </a:defRPr>
              </a:pPr>
              <a:r>
                <a:t>in people’s</a:t>
              </a:r>
              <a:endParaRPr sz="1800"/>
            </a:p>
            <a:p>
              <a:pPr algn="ctr">
                <a:lnSpc>
                  <a:spcPct val="115000"/>
                </a:lnSpc>
                <a:defRPr sz="1400">
                  <a:solidFill>
                    <a:srgbClr val="FFFFFF"/>
                  </a:solidFill>
                  <a:latin typeface="Arial"/>
                  <a:ea typeface="Arial"/>
                  <a:cs typeface="Arial"/>
                  <a:sym typeface="Arial"/>
                </a:defRPr>
              </a:pPr>
              <a:r>
                <a:t>lives</a:t>
              </a:r>
            </a:p>
          </p:txBody>
        </p:sp>
      </p:grpSp>
      <p:grpSp>
        <p:nvGrpSpPr>
          <p:cNvPr id="259" name="Oval 20"/>
          <p:cNvGrpSpPr/>
          <p:nvPr/>
        </p:nvGrpSpPr>
        <p:grpSpPr>
          <a:xfrm>
            <a:off x="5006889" y="4543700"/>
            <a:ext cx="2041395" cy="2050843"/>
            <a:chOff x="-1" y="0"/>
            <a:chExt cx="2041394" cy="2050842"/>
          </a:xfrm>
        </p:grpSpPr>
        <p:sp>
          <p:nvSpPr>
            <p:cNvPr id="257" name="Circle"/>
            <p:cNvSpPr/>
            <p:nvPr/>
          </p:nvSpPr>
          <p:spPr>
            <a:xfrm>
              <a:off x="-2" y="-1"/>
              <a:ext cx="2041395" cy="2050844"/>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58" name="You want to…"/>
            <p:cNvSpPr txBox="1"/>
            <p:nvPr/>
          </p:nvSpPr>
          <p:spPr>
            <a:xfrm>
              <a:off x="458738" y="681636"/>
              <a:ext cx="1123914" cy="6875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 want to</a:t>
              </a:r>
              <a:endParaRPr sz="1800"/>
            </a:p>
            <a:p>
              <a:pPr algn="ctr">
                <a:lnSpc>
                  <a:spcPct val="115000"/>
                </a:lnSpc>
                <a:defRPr sz="1400">
                  <a:solidFill>
                    <a:srgbClr val="FFFFFF"/>
                  </a:solidFill>
                  <a:latin typeface="Arial"/>
                  <a:ea typeface="Arial"/>
                  <a:cs typeface="Arial"/>
                  <a:sym typeface="Arial"/>
                </a:defRPr>
              </a:pPr>
              <a:r>
                <a:t>constantly be</a:t>
              </a:r>
              <a:endParaRPr sz="1800"/>
            </a:p>
            <a:p>
              <a:pPr algn="ctr">
                <a:lnSpc>
                  <a:spcPct val="115000"/>
                </a:lnSpc>
                <a:defRPr sz="1600" b="1">
                  <a:solidFill>
                    <a:srgbClr val="FFFFFF"/>
                  </a:solidFill>
                  <a:latin typeface="Arial"/>
                  <a:ea typeface="Arial"/>
                  <a:cs typeface="Arial"/>
                  <a:sym typeface="Arial"/>
                </a:defRPr>
              </a:pPr>
              <a:r>
                <a:t>learning</a:t>
              </a:r>
            </a:p>
          </p:txBody>
        </p:sp>
      </p:grpSp>
      <p:grpSp>
        <p:nvGrpSpPr>
          <p:cNvPr id="262" name="Oval 21"/>
          <p:cNvGrpSpPr/>
          <p:nvPr/>
        </p:nvGrpSpPr>
        <p:grpSpPr>
          <a:xfrm>
            <a:off x="7278163" y="4543700"/>
            <a:ext cx="2041395" cy="2050843"/>
            <a:chOff x="-1" y="0"/>
            <a:chExt cx="2041394" cy="2050842"/>
          </a:xfrm>
        </p:grpSpPr>
        <p:sp>
          <p:nvSpPr>
            <p:cNvPr id="260" name="Circle"/>
            <p:cNvSpPr/>
            <p:nvPr/>
          </p:nvSpPr>
          <p:spPr>
            <a:xfrm>
              <a:off x="-2" y="-1"/>
              <a:ext cx="2041395" cy="2050844"/>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61" name="You can…"/>
            <p:cNvSpPr txBox="1"/>
            <p:nvPr/>
          </p:nvSpPr>
          <p:spPr>
            <a:xfrm>
              <a:off x="158179" y="562974"/>
              <a:ext cx="1725030" cy="9248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 can</a:t>
              </a:r>
              <a:endParaRPr sz="1800"/>
            </a:p>
            <a:p>
              <a:pPr algn="ctr">
                <a:lnSpc>
                  <a:spcPct val="115000"/>
                </a:lnSpc>
                <a:defRPr sz="1600" b="1">
                  <a:solidFill>
                    <a:srgbClr val="FFFFFF"/>
                  </a:solidFill>
                  <a:latin typeface="Arial"/>
                  <a:ea typeface="Arial"/>
                  <a:cs typeface="Arial"/>
                  <a:sym typeface="Arial"/>
                </a:defRPr>
              </a:pPr>
              <a:r>
                <a:t>grow your career</a:t>
              </a:r>
              <a:endParaRPr sz="1800"/>
            </a:p>
            <a:p>
              <a:pPr algn="ctr">
                <a:lnSpc>
                  <a:spcPct val="115000"/>
                </a:lnSpc>
                <a:defRPr sz="1400">
                  <a:solidFill>
                    <a:srgbClr val="FFFFFF"/>
                  </a:solidFill>
                  <a:latin typeface="Arial"/>
                  <a:ea typeface="Arial"/>
                  <a:cs typeface="Arial"/>
                  <a:sym typeface="Arial"/>
                </a:defRPr>
              </a:pPr>
              <a:r>
                <a:t>and do different</a:t>
              </a:r>
              <a:endParaRPr sz="1800"/>
            </a:p>
            <a:p>
              <a:pPr algn="ctr">
                <a:lnSpc>
                  <a:spcPct val="115000"/>
                </a:lnSpc>
                <a:defRPr sz="1400">
                  <a:solidFill>
                    <a:srgbClr val="FFFFFF"/>
                  </a:solidFill>
                  <a:latin typeface="Arial"/>
                  <a:ea typeface="Arial"/>
                  <a:cs typeface="Arial"/>
                  <a:sym typeface="Arial"/>
                </a:defRPr>
              </a:pPr>
              <a:r>
                <a:t>things over time</a:t>
              </a:r>
            </a:p>
          </p:txBody>
        </p:sp>
      </p:grpSp>
      <p:grpSp>
        <p:nvGrpSpPr>
          <p:cNvPr id="265" name="Oval 22"/>
          <p:cNvGrpSpPr/>
          <p:nvPr/>
        </p:nvGrpSpPr>
        <p:grpSpPr>
          <a:xfrm>
            <a:off x="9549433" y="4543700"/>
            <a:ext cx="2041395" cy="2050843"/>
            <a:chOff x="-1" y="0"/>
            <a:chExt cx="2041394" cy="2050842"/>
          </a:xfrm>
        </p:grpSpPr>
        <p:sp>
          <p:nvSpPr>
            <p:cNvPr id="263" name="Circle"/>
            <p:cNvSpPr/>
            <p:nvPr/>
          </p:nvSpPr>
          <p:spPr>
            <a:xfrm>
              <a:off x="-2" y="-1"/>
              <a:ext cx="2041395" cy="2050844"/>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64" name="You can help  all kinds of people…"/>
            <p:cNvSpPr txBox="1"/>
            <p:nvPr/>
          </p:nvSpPr>
          <p:spPr>
            <a:xfrm>
              <a:off x="214783" y="317882"/>
              <a:ext cx="1611822" cy="1415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 can help </a:t>
              </a:r>
              <a:br/>
              <a:r>
                <a:t>all kinds of people </a:t>
              </a:r>
              <a:endParaRPr sz="1800"/>
            </a:p>
            <a:p>
              <a:pPr algn="ctr">
                <a:lnSpc>
                  <a:spcPct val="115000"/>
                </a:lnSpc>
                <a:defRPr sz="1400">
                  <a:solidFill>
                    <a:srgbClr val="FFFFFF"/>
                  </a:solidFill>
                  <a:latin typeface="Arial"/>
                  <a:ea typeface="Arial"/>
                  <a:cs typeface="Arial"/>
                  <a:sym typeface="Arial"/>
                </a:defRPr>
              </a:pPr>
              <a:r>
                <a:t>in all kinds </a:t>
              </a:r>
              <a:br/>
              <a:r>
                <a:t>of places: </a:t>
              </a:r>
              <a:endParaRPr sz="1800"/>
            </a:p>
            <a:p>
              <a:pPr algn="ctr">
                <a:lnSpc>
                  <a:spcPct val="115000"/>
                </a:lnSpc>
                <a:defRPr sz="1600" b="1">
                  <a:solidFill>
                    <a:srgbClr val="FFFFFF"/>
                  </a:solidFill>
                  <a:latin typeface="Arial"/>
                  <a:ea typeface="Arial"/>
                  <a:cs typeface="Arial"/>
                  <a:sym typeface="Arial"/>
                </a:defRPr>
              </a:pPr>
              <a:r>
                <a:t>the possibilities</a:t>
              </a:r>
              <a:endParaRPr sz="1800"/>
            </a:p>
            <a:p>
              <a:pPr algn="ctr">
                <a:lnSpc>
                  <a:spcPct val="115000"/>
                </a:lnSpc>
                <a:defRPr sz="1600" b="1">
                  <a:solidFill>
                    <a:srgbClr val="FFFFFF"/>
                  </a:solidFill>
                  <a:latin typeface="Arial"/>
                  <a:ea typeface="Arial"/>
                  <a:cs typeface="Arial"/>
                  <a:sym typeface="Arial"/>
                </a:defRPr>
              </a:pPr>
              <a:r>
                <a:t>are endless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02762" y="1048562"/>
            <a:ext cx="5536804" cy="55372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a:solidFill>
              <a:schemeClr val="accent1"/>
            </a:solidFill>
          </a:ln>
        </p:spPr>
      </p:pic>
      <p:sp>
        <p:nvSpPr>
          <p:cNvPr id="268" name="TextBox 1"/>
          <p:cNvSpPr txBox="1"/>
          <p:nvPr/>
        </p:nvSpPr>
        <p:spPr>
          <a:xfrm>
            <a:off x="446706" y="158406"/>
            <a:ext cx="8593033" cy="860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p>
            <a:pPr>
              <a:defRPr sz="3600" b="1">
                <a:solidFill>
                  <a:srgbClr val="696C6C"/>
                </a:solidFill>
                <a:latin typeface="Arial"/>
                <a:ea typeface="Arial"/>
                <a:cs typeface="Arial"/>
                <a:sym typeface="Arial"/>
              </a:defRPr>
            </a:pPr>
            <a:r>
              <a:t>Fun Facts About the Human Body</a:t>
            </a:r>
            <a:endParaRPr sz="4800"/>
          </a:p>
          <a:p>
            <a:pPr>
              <a:defRPr sz="1900">
                <a:solidFill>
                  <a:srgbClr val="696C6C"/>
                </a:solidFill>
                <a:latin typeface="Arial"/>
                <a:ea typeface="Arial"/>
                <a:cs typeface="Arial"/>
                <a:sym typeface="Arial"/>
              </a:defRPr>
            </a:pPr>
            <a:r>
              <a:t>(you may or may not learn in nursing school)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13" descr="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02762" y="1040440"/>
            <a:ext cx="5536804" cy="5545139"/>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w="38100">
            <a:solidFill>
              <a:schemeClr val="accent1"/>
            </a:solidFill>
          </a:ln>
        </p:spPr>
      </p:pic>
      <p:grpSp>
        <p:nvGrpSpPr>
          <p:cNvPr id="273" name="Oval 4"/>
          <p:cNvGrpSpPr/>
          <p:nvPr/>
        </p:nvGrpSpPr>
        <p:grpSpPr>
          <a:xfrm>
            <a:off x="200223" y="4702002"/>
            <a:ext cx="1883822" cy="1892541"/>
            <a:chOff x="-1" y="0"/>
            <a:chExt cx="1883820" cy="1892540"/>
          </a:xfrm>
        </p:grpSpPr>
        <p:sp>
          <p:nvSpPr>
            <p:cNvPr id="271" name="Oval"/>
            <p:cNvSpPr/>
            <p:nvPr/>
          </p:nvSpPr>
          <p:spPr>
            <a:xfrm>
              <a:off x="-2" y="-1"/>
              <a:ext cx="1883822"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72" name="Your fingernails grow 4 times as fast as your  toenails"/>
            <p:cNvSpPr txBox="1"/>
            <p:nvPr/>
          </p:nvSpPr>
          <p:spPr>
            <a:xfrm>
              <a:off x="313040" y="381962"/>
              <a:ext cx="1257735" cy="11286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Your</a:t>
              </a:r>
              <a:br/>
              <a:r>
                <a:t>fingernails</a:t>
              </a:r>
              <a:br/>
              <a:r>
                <a:t>grow 4 times as</a:t>
              </a:r>
              <a:br/>
              <a:r>
                <a:t>fast as your</a:t>
              </a:r>
              <a:br/>
              <a:r>
                <a:t> toenails</a:t>
              </a:r>
            </a:p>
          </p:txBody>
        </p:sp>
      </p:grpSp>
      <p:grpSp>
        <p:nvGrpSpPr>
          <p:cNvPr id="276" name="Oval 5"/>
          <p:cNvGrpSpPr/>
          <p:nvPr/>
        </p:nvGrpSpPr>
        <p:grpSpPr>
          <a:xfrm>
            <a:off x="4171716" y="4702002"/>
            <a:ext cx="1883821" cy="1892541"/>
            <a:chOff x="-1" y="0"/>
            <a:chExt cx="1883820" cy="1892540"/>
          </a:xfrm>
        </p:grpSpPr>
        <p:sp>
          <p:nvSpPr>
            <p:cNvPr id="274" name="Oval"/>
            <p:cNvSpPr/>
            <p:nvPr/>
          </p:nvSpPr>
          <p:spPr>
            <a:xfrm>
              <a:off x="-2" y="-1"/>
              <a:ext cx="1883822" cy="1892542"/>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lnSpc>
                  <a:spcPct val="115000"/>
                </a:lnSpc>
                <a:defRPr sz="1800"/>
              </a:pPr>
              <a:endParaRPr/>
            </a:p>
          </p:txBody>
        </p:sp>
        <p:sp>
          <p:nvSpPr>
            <p:cNvPr id="275" name="It’s totally impossible to  sneeze with your eyes opened"/>
            <p:cNvSpPr txBox="1"/>
            <p:nvPr/>
          </p:nvSpPr>
          <p:spPr>
            <a:xfrm>
              <a:off x="268460" y="498366"/>
              <a:ext cx="1346895" cy="895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chemeClr val="accent1"/>
                  </a:solidFill>
                  <a:latin typeface="Arial"/>
                  <a:ea typeface="Arial"/>
                  <a:cs typeface="Arial"/>
                  <a:sym typeface="Arial"/>
                </a:defRPr>
              </a:pPr>
              <a:r>
                <a:t>It’s totally</a:t>
              </a:r>
              <a:br/>
              <a:r>
                <a:t>impossible to </a:t>
              </a:r>
              <a:br/>
              <a:r>
                <a:t>sneeze with your</a:t>
              </a:r>
              <a:br/>
              <a:r>
                <a:t>eyes opened</a:t>
              </a:r>
            </a:p>
          </p:txBody>
        </p:sp>
      </p:grpSp>
      <p:grpSp>
        <p:nvGrpSpPr>
          <p:cNvPr id="279" name="Oval 6"/>
          <p:cNvGrpSpPr/>
          <p:nvPr/>
        </p:nvGrpSpPr>
        <p:grpSpPr>
          <a:xfrm>
            <a:off x="2185970" y="4702002"/>
            <a:ext cx="1883821" cy="1892541"/>
            <a:chOff x="-1" y="0"/>
            <a:chExt cx="1883820" cy="1892540"/>
          </a:xfrm>
        </p:grpSpPr>
        <p:sp>
          <p:nvSpPr>
            <p:cNvPr id="277"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78" name="Every month you grow a new outer layer of skin"/>
            <p:cNvSpPr txBox="1"/>
            <p:nvPr/>
          </p:nvSpPr>
          <p:spPr>
            <a:xfrm>
              <a:off x="436537" y="498366"/>
              <a:ext cx="1010742" cy="895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Every month</a:t>
              </a:r>
              <a:br/>
              <a:r>
                <a:t>you grow a</a:t>
              </a:r>
              <a:br/>
              <a:r>
                <a:t>new outer</a:t>
              </a:r>
              <a:br/>
              <a:r>
                <a:t>layer of skin</a:t>
              </a:r>
            </a:p>
          </p:txBody>
        </p:sp>
      </p:grpSp>
      <p:grpSp>
        <p:nvGrpSpPr>
          <p:cNvPr id="282" name="Oval 7"/>
          <p:cNvGrpSpPr/>
          <p:nvPr/>
        </p:nvGrpSpPr>
        <p:grpSpPr>
          <a:xfrm>
            <a:off x="6157462" y="4702002"/>
            <a:ext cx="1883822" cy="1892541"/>
            <a:chOff x="-1" y="0"/>
            <a:chExt cx="1883820" cy="1892540"/>
          </a:xfrm>
        </p:grpSpPr>
        <p:sp>
          <p:nvSpPr>
            <p:cNvPr id="280"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400">
                  <a:solidFill>
                    <a:srgbClr val="FFFFFF"/>
                  </a:solidFill>
                  <a:latin typeface="Arial"/>
                  <a:ea typeface="Arial"/>
                  <a:cs typeface="Arial"/>
                  <a:sym typeface="Arial"/>
                </a:defRPr>
              </a:pPr>
              <a:endParaRPr/>
            </a:p>
          </p:txBody>
        </p:sp>
        <p:sp>
          <p:nvSpPr>
            <p:cNvPr id="281" name="Your brain weighs about three pounds, but over two pounds of that is water"/>
            <p:cNvSpPr txBox="1"/>
            <p:nvPr/>
          </p:nvSpPr>
          <p:spPr>
            <a:xfrm>
              <a:off x="243587" y="256300"/>
              <a:ext cx="1396641" cy="1379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Your brain</a:t>
              </a:r>
              <a:br/>
              <a:r>
                <a:t>weighs about</a:t>
              </a:r>
              <a:br/>
              <a:r>
                <a:t>three pounds, but</a:t>
              </a:r>
              <a:br/>
              <a:r>
                <a:t>over two pounds</a:t>
              </a:r>
              <a:br/>
              <a:r>
                <a:t>of that is</a:t>
              </a:r>
              <a:br/>
              <a:r>
                <a:t>water </a:t>
              </a:r>
              <a:r>
                <a:rPr>
                  <a:latin typeface="+mn-lt"/>
                  <a:ea typeface="+mn-ea"/>
                  <a:cs typeface="+mn-cs"/>
                  <a:sym typeface="Calibri"/>
                </a:rPr>
                <a:t> </a:t>
              </a:r>
            </a:p>
          </p:txBody>
        </p:sp>
      </p:grpSp>
      <p:grpSp>
        <p:nvGrpSpPr>
          <p:cNvPr id="285" name="Oval 8"/>
          <p:cNvGrpSpPr/>
          <p:nvPr/>
        </p:nvGrpSpPr>
        <p:grpSpPr>
          <a:xfrm>
            <a:off x="8143211" y="4702002"/>
            <a:ext cx="1883821" cy="1892541"/>
            <a:chOff x="-1" y="0"/>
            <a:chExt cx="1883820" cy="1892540"/>
          </a:xfrm>
        </p:grpSpPr>
        <p:sp>
          <p:nvSpPr>
            <p:cNvPr id="283"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600" b="1">
                  <a:solidFill>
                    <a:srgbClr val="FFFFFF"/>
                  </a:solidFill>
                  <a:latin typeface="Arial"/>
                  <a:ea typeface="Arial"/>
                  <a:cs typeface="Arial"/>
                  <a:sym typeface="Arial"/>
                </a:defRPr>
              </a:pPr>
              <a:endParaRPr/>
            </a:p>
          </p:txBody>
        </p:sp>
        <p:sp>
          <p:nvSpPr>
            <p:cNvPr id="284" name="In your very…"/>
            <p:cNvSpPr txBox="1"/>
            <p:nvPr/>
          </p:nvSpPr>
          <p:spPr>
            <a:xfrm>
              <a:off x="268373" y="256300"/>
              <a:ext cx="1347069" cy="1379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In your very</a:t>
              </a:r>
              <a:endParaRPr sz="1800"/>
            </a:p>
            <a:p>
              <a:pPr algn="ctr">
                <a:lnSpc>
                  <a:spcPct val="115000"/>
                </a:lnSpc>
                <a:defRPr sz="1400">
                  <a:solidFill>
                    <a:srgbClr val="FFFFFF"/>
                  </a:solidFill>
                  <a:latin typeface="Arial"/>
                  <a:ea typeface="Arial"/>
                  <a:cs typeface="Arial"/>
                  <a:sym typeface="Arial"/>
                </a:defRPr>
              </a:pPr>
              <a:r>
                <a:t>own lifetime,</a:t>
              </a:r>
              <a:br/>
              <a:r>
                <a:t>you’ll produce</a:t>
              </a:r>
              <a:br/>
              <a:r>
                <a:t>enough spit to fill</a:t>
              </a:r>
              <a:br/>
              <a:r>
                <a:t>two swimming</a:t>
              </a:r>
              <a:br/>
              <a:r>
                <a:t>pools</a:t>
              </a:r>
              <a:r>
                <a:rPr>
                  <a:latin typeface="+mn-lt"/>
                  <a:ea typeface="+mn-ea"/>
                  <a:cs typeface="+mn-cs"/>
                  <a:sym typeface="Calibri"/>
                </a:rPr>
                <a:t> </a:t>
              </a:r>
            </a:p>
          </p:txBody>
        </p:sp>
      </p:grpSp>
      <p:grpSp>
        <p:nvGrpSpPr>
          <p:cNvPr id="288" name="Oval 9"/>
          <p:cNvGrpSpPr/>
          <p:nvPr/>
        </p:nvGrpSpPr>
        <p:grpSpPr>
          <a:xfrm>
            <a:off x="10128955" y="4702002"/>
            <a:ext cx="1883821" cy="1892541"/>
            <a:chOff x="-1" y="0"/>
            <a:chExt cx="1883820" cy="1892540"/>
          </a:xfrm>
        </p:grpSpPr>
        <p:sp>
          <p:nvSpPr>
            <p:cNvPr id="286"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287" name="You will be totally unable to lick your elbow,  and I just know you’re going to try."/>
            <p:cNvSpPr txBox="1"/>
            <p:nvPr/>
          </p:nvSpPr>
          <p:spPr>
            <a:xfrm>
              <a:off x="209208" y="265558"/>
              <a:ext cx="1465399" cy="13614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400">
                  <a:solidFill>
                    <a:srgbClr val="FFFFFF"/>
                  </a:solidFill>
                  <a:latin typeface="Arial"/>
                  <a:ea typeface="Arial"/>
                  <a:cs typeface="Arial"/>
                  <a:sym typeface="Arial"/>
                </a:defRPr>
              </a:pPr>
              <a:r>
                <a:t>You will</a:t>
              </a:r>
              <a:br/>
              <a:r>
                <a:t>be totally unable</a:t>
              </a:r>
              <a:br/>
              <a:r>
                <a:t>to lick your elbow, </a:t>
              </a:r>
              <a:br/>
              <a:r>
                <a:t>and I just know</a:t>
              </a:r>
              <a:br/>
              <a:r>
                <a:t>you’re going</a:t>
              </a:r>
              <a:br/>
              <a:r>
                <a:t>to try.</a:t>
              </a:r>
            </a:p>
          </p:txBody>
        </p:sp>
      </p:grpSp>
      <p:sp>
        <p:nvSpPr>
          <p:cNvPr id="289"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Did You Know That…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Oval 1"/>
          <p:cNvGrpSpPr/>
          <p:nvPr/>
        </p:nvGrpSpPr>
        <p:grpSpPr>
          <a:xfrm>
            <a:off x="4663108" y="1717021"/>
            <a:ext cx="4070773" cy="4085221"/>
            <a:chOff x="-1" y="0"/>
            <a:chExt cx="4070772" cy="4085220"/>
          </a:xfrm>
        </p:grpSpPr>
        <p:sp>
          <p:nvSpPr>
            <p:cNvPr id="75" name="Oval"/>
            <p:cNvSpPr/>
            <p:nvPr/>
          </p:nvSpPr>
          <p:spPr>
            <a:xfrm>
              <a:off x="-2" y="-1"/>
              <a:ext cx="4070774" cy="4085221"/>
            </a:xfrm>
            <a:prstGeom prst="ellipse">
              <a:avLst/>
            </a:prstGeom>
            <a:solidFill>
              <a:schemeClr val="accent1"/>
            </a:solidFill>
            <a:ln w="12700" cap="flat">
              <a:solidFill>
                <a:schemeClr val="accent1"/>
              </a:solidFill>
              <a:prstDash val="solid"/>
              <a:miter lim="800000"/>
            </a:ln>
            <a:effectLst/>
          </p:spPr>
          <p:txBody>
            <a:bodyPr wrap="square" lIns="45718" tIns="45718" rIns="45718" bIns="45718" numCol="1" anchor="ctr">
              <a:noAutofit/>
            </a:bodyPr>
            <a:lstStyle/>
            <a:p>
              <a:pPr algn="ctr"/>
              <a:endParaRPr/>
            </a:p>
          </p:txBody>
        </p:sp>
        <p:sp>
          <p:nvSpPr>
            <p:cNvPr id="76" name="We all know that nurses take care of…"/>
            <p:cNvSpPr txBox="1"/>
            <p:nvPr/>
          </p:nvSpPr>
          <p:spPr>
            <a:xfrm>
              <a:off x="596149" y="459131"/>
              <a:ext cx="2878472" cy="3166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725" tIns="27725" rIns="27725" bIns="27725" numCol="1" anchor="ctr">
              <a:spAutoFit/>
            </a:bodyPr>
            <a:lstStyle/>
            <a:p>
              <a:pPr algn="ctr">
                <a:defRPr sz="4000" b="1">
                  <a:solidFill>
                    <a:srgbClr val="FFFFFF"/>
                  </a:solidFill>
                </a:defRPr>
              </a:pPr>
              <a:r>
                <a:t>We all</a:t>
              </a:r>
              <a:br/>
              <a:r>
                <a:t>know that nurses take care of</a:t>
              </a:r>
            </a:p>
            <a:p>
              <a:pPr algn="ctr">
                <a:defRPr sz="4000" b="1">
                  <a:solidFill>
                    <a:srgbClr val="FFFFFF"/>
                  </a:solidFill>
                </a:defRPr>
              </a:pPr>
              <a:r>
                <a:t>people</a:t>
              </a:r>
            </a:p>
          </p:txBody>
        </p:sp>
      </p:grpSp>
      <p:pic>
        <p:nvPicPr>
          <p:cNvPr id="78" name="Picture 2" descr="Picture 2"/>
          <p:cNvPicPr>
            <a:picLocks noChangeAspect="1"/>
          </p:cNvPicPr>
          <p:nvPr/>
        </p:nvPicPr>
        <p:blipFill>
          <a:blip r:embed="rId2">
            <a:extLst/>
          </a:blip>
          <a:stretch>
            <a:fillRect/>
          </a:stretch>
        </p:blipFill>
        <p:spPr>
          <a:xfrm>
            <a:off x="0" y="1685"/>
            <a:ext cx="5730165" cy="685463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Did You Know That…</a:t>
            </a:r>
          </a:p>
        </p:txBody>
      </p:sp>
      <p:pic>
        <p:nvPicPr>
          <p:cNvPr id="292"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02762" y="1047310"/>
            <a:ext cx="5536804" cy="550624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w="38100">
            <a:solidFill>
              <a:schemeClr val="accent1"/>
            </a:solidFill>
          </a:ln>
        </p:spPr>
      </p:pic>
      <p:grpSp>
        <p:nvGrpSpPr>
          <p:cNvPr id="295" name="Oval 4"/>
          <p:cNvGrpSpPr/>
          <p:nvPr/>
        </p:nvGrpSpPr>
        <p:grpSpPr>
          <a:xfrm>
            <a:off x="200223" y="4702002"/>
            <a:ext cx="1883822" cy="1892541"/>
            <a:chOff x="-1" y="0"/>
            <a:chExt cx="1883820" cy="1892540"/>
          </a:xfrm>
        </p:grpSpPr>
        <p:sp>
          <p:nvSpPr>
            <p:cNvPr id="293" name="Oval"/>
            <p:cNvSpPr/>
            <p:nvPr/>
          </p:nvSpPr>
          <p:spPr>
            <a:xfrm>
              <a:off x="-2" y="-1"/>
              <a:ext cx="1883822"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294" name="You breathe in about 7  quarts of air  every minute.  Good thing  it's free!"/>
            <p:cNvSpPr txBox="1"/>
            <p:nvPr/>
          </p:nvSpPr>
          <p:spPr>
            <a:xfrm>
              <a:off x="423105" y="350556"/>
              <a:ext cx="1037606" cy="11914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200" b="1">
                  <a:solidFill>
                    <a:srgbClr val="FFFFFF"/>
                  </a:solidFill>
                  <a:latin typeface="Arial"/>
                  <a:ea typeface="Arial"/>
                  <a:cs typeface="Arial"/>
                  <a:sym typeface="Arial"/>
                </a:defRPr>
              </a:pPr>
              <a:r>
                <a:t>You breathe</a:t>
              </a:r>
              <a:br/>
              <a:r>
                <a:t>in about 7</a:t>
              </a:r>
              <a:br/>
              <a:r>
                <a:t> quarts of air</a:t>
              </a:r>
              <a:br/>
              <a:r>
                <a:t> every minute.</a:t>
              </a:r>
              <a:br/>
              <a:r>
                <a:t> Good thing </a:t>
              </a:r>
              <a:br/>
              <a:r>
                <a:t>it's free!</a:t>
              </a:r>
            </a:p>
          </p:txBody>
        </p:sp>
      </p:grpSp>
      <p:grpSp>
        <p:nvGrpSpPr>
          <p:cNvPr id="298" name="Oval 5"/>
          <p:cNvGrpSpPr/>
          <p:nvPr/>
        </p:nvGrpSpPr>
        <p:grpSpPr>
          <a:xfrm>
            <a:off x="4171716" y="4702002"/>
            <a:ext cx="1883821" cy="1892541"/>
            <a:chOff x="-1" y="0"/>
            <a:chExt cx="1883820" cy="1892540"/>
          </a:xfrm>
        </p:grpSpPr>
        <p:sp>
          <p:nvSpPr>
            <p:cNvPr id="296" name="Oval"/>
            <p:cNvSpPr/>
            <p:nvPr/>
          </p:nvSpPr>
          <p:spPr>
            <a:xfrm>
              <a:off x="-2" y="-1"/>
              <a:ext cx="1883822" cy="1892542"/>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t">
              <a:noAutofit/>
            </a:bodyPr>
            <a:lstStyle/>
            <a:p>
              <a:pPr algn="ctr">
                <a:lnSpc>
                  <a:spcPct val="115000"/>
                </a:lnSpc>
                <a:defRPr sz="1600" b="1">
                  <a:solidFill>
                    <a:schemeClr val="accent1"/>
                  </a:solidFill>
                  <a:latin typeface="Arial"/>
                  <a:ea typeface="Arial"/>
                  <a:cs typeface="Arial"/>
                  <a:sym typeface="Arial"/>
                </a:defRPr>
              </a:pPr>
              <a:endParaRPr/>
            </a:p>
          </p:txBody>
        </p:sp>
        <p:sp>
          <p:nvSpPr>
            <p:cNvPr id="297" name="Americans on average eat 18 acres of pizza every day"/>
            <p:cNvSpPr txBox="1"/>
            <p:nvPr/>
          </p:nvSpPr>
          <p:spPr>
            <a:xfrm>
              <a:off x="229566" y="277155"/>
              <a:ext cx="1424683" cy="12695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lnSpc>
                  <a:spcPct val="115000"/>
                </a:lnSpc>
                <a:defRPr sz="1600" b="1">
                  <a:solidFill>
                    <a:schemeClr val="accent1"/>
                  </a:solidFill>
                  <a:latin typeface="Arial"/>
                  <a:ea typeface="Arial"/>
                  <a:cs typeface="Arial"/>
                  <a:sym typeface="Arial"/>
                </a:defRPr>
              </a:pPr>
              <a:r>
                <a:t>Americans</a:t>
              </a:r>
              <a:br/>
              <a:r>
                <a:t>on average</a:t>
              </a:r>
              <a:br/>
              <a:r>
                <a:t>eat 18 acres of</a:t>
              </a:r>
              <a:br/>
              <a:r>
                <a:t>pizza every</a:t>
              </a:r>
              <a:br/>
              <a:r>
                <a:t>day</a:t>
              </a:r>
            </a:p>
          </p:txBody>
        </p:sp>
      </p:grpSp>
      <p:grpSp>
        <p:nvGrpSpPr>
          <p:cNvPr id="301" name="Oval 6"/>
          <p:cNvGrpSpPr/>
          <p:nvPr/>
        </p:nvGrpSpPr>
        <p:grpSpPr>
          <a:xfrm>
            <a:off x="2185970" y="4702002"/>
            <a:ext cx="1883821" cy="1892541"/>
            <a:chOff x="-1" y="0"/>
            <a:chExt cx="1883820" cy="1892540"/>
          </a:xfrm>
        </p:grpSpPr>
        <p:sp>
          <p:nvSpPr>
            <p:cNvPr id="299"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00" name="By the time your grandmother is 72 years old, her heart will beat over two-and-a-half  BILLION times!"/>
            <p:cNvSpPr txBox="1"/>
            <p:nvPr/>
          </p:nvSpPr>
          <p:spPr>
            <a:xfrm>
              <a:off x="126602" y="350556"/>
              <a:ext cx="1630611" cy="11914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200" b="1">
                  <a:solidFill>
                    <a:srgbClr val="FFFFFF"/>
                  </a:solidFill>
                  <a:latin typeface="Arial"/>
                  <a:ea typeface="Arial"/>
                  <a:cs typeface="Arial"/>
                  <a:sym typeface="Arial"/>
                </a:defRPr>
              </a:pPr>
              <a:r>
                <a:t>By the time</a:t>
              </a:r>
              <a:br/>
              <a:r>
                <a:t>your grandmother is</a:t>
              </a:r>
              <a:br/>
              <a:r>
                <a:t>72 years old, her heart</a:t>
              </a:r>
              <a:br/>
              <a:r>
                <a:t>will beat over</a:t>
              </a:r>
              <a:br/>
              <a:r>
                <a:t>two-and-a-half </a:t>
              </a:r>
              <a:br/>
              <a:r>
                <a:t>BILLION times! </a:t>
              </a:r>
            </a:p>
          </p:txBody>
        </p:sp>
      </p:grpSp>
      <p:grpSp>
        <p:nvGrpSpPr>
          <p:cNvPr id="304" name="Oval 7"/>
          <p:cNvGrpSpPr/>
          <p:nvPr/>
        </p:nvGrpSpPr>
        <p:grpSpPr>
          <a:xfrm>
            <a:off x="6157462" y="4702002"/>
            <a:ext cx="1883822" cy="1892541"/>
            <a:chOff x="-1" y="0"/>
            <a:chExt cx="1883820" cy="1892540"/>
          </a:xfrm>
        </p:grpSpPr>
        <p:sp>
          <p:nvSpPr>
            <p:cNvPr id="302"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03" name="Relative to  its size, the strongest muscle in the  body is the  TONGUE."/>
            <p:cNvSpPr txBox="1"/>
            <p:nvPr/>
          </p:nvSpPr>
          <p:spPr>
            <a:xfrm>
              <a:off x="135271" y="452417"/>
              <a:ext cx="1613273" cy="9877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200" b="1">
                  <a:solidFill>
                    <a:srgbClr val="FFFFFF"/>
                  </a:solidFill>
                  <a:latin typeface="Arial"/>
                  <a:ea typeface="Arial"/>
                  <a:cs typeface="Arial"/>
                  <a:sym typeface="Arial"/>
                </a:defRPr>
              </a:pPr>
              <a:r>
                <a:t>Relative to</a:t>
              </a:r>
              <a:br/>
              <a:r>
                <a:t> its size, the strongest</a:t>
              </a:r>
              <a:br/>
              <a:r>
                <a:t>muscle in the </a:t>
              </a:r>
              <a:br/>
              <a:r>
                <a:t>body is the </a:t>
              </a:r>
              <a:br/>
              <a:r>
                <a:t>TONGUE. </a:t>
              </a:r>
            </a:p>
          </p:txBody>
        </p:sp>
      </p:grpSp>
      <p:grpSp>
        <p:nvGrpSpPr>
          <p:cNvPr id="307" name="Oval 8"/>
          <p:cNvGrpSpPr/>
          <p:nvPr/>
        </p:nvGrpSpPr>
        <p:grpSpPr>
          <a:xfrm>
            <a:off x="8143211" y="4702002"/>
            <a:ext cx="1883821" cy="1892541"/>
            <a:chOff x="-1" y="0"/>
            <a:chExt cx="1883820" cy="1892540"/>
          </a:xfrm>
        </p:grpSpPr>
        <p:sp>
          <p:nvSpPr>
            <p:cNvPr id="305"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06" name="If you blink one eye you move over  200 muscles."/>
            <p:cNvSpPr txBox="1"/>
            <p:nvPr/>
          </p:nvSpPr>
          <p:spPr>
            <a:xfrm>
              <a:off x="439923" y="554278"/>
              <a:ext cx="1003970" cy="783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200" b="1">
                  <a:solidFill>
                    <a:srgbClr val="FFFFFF"/>
                  </a:solidFill>
                  <a:latin typeface="Arial"/>
                  <a:ea typeface="Arial"/>
                  <a:cs typeface="Arial"/>
                  <a:sym typeface="Arial"/>
                </a:defRPr>
              </a:pPr>
              <a:r>
                <a:t>If you blink</a:t>
              </a:r>
              <a:br/>
              <a:r>
                <a:t>one eye you</a:t>
              </a:r>
              <a:br/>
              <a:r>
                <a:t>move over </a:t>
              </a:r>
              <a:br/>
              <a:r>
                <a:t>200 muscles. </a:t>
              </a:r>
            </a:p>
          </p:txBody>
        </p:sp>
      </p:grpSp>
      <p:grpSp>
        <p:nvGrpSpPr>
          <p:cNvPr id="310" name="Oval 9"/>
          <p:cNvGrpSpPr/>
          <p:nvPr/>
        </p:nvGrpSpPr>
        <p:grpSpPr>
          <a:xfrm>
            <a:off x="10128955" y="4702002"/>
            <a:ext cx="1883821" cy="1892541"/>
            <a:chOff x="-1" y="0"/>
            <a:chExt cx="1883820" cy="1892540"/>
          </a:xfrm>
        </p:grpSpPr>
        <p:sp>
          <p:nvSpPr>
            <p:cNvPr id="308" name="Oval"/>
            <p:cNvSpPr/>
            <p:nvPr/>
          </p:nvSpPr>
          <p:spPr>
            <a:xfrm>
              <a:off x="-2" y="-1"/>
              <a:ext cx="1883821" cy="189254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309" name="The length of your foot is the  same as your forearm between your wrist  and the inside of your elbow?"/>
            <p:cNvSpPr txBox="1"/>
            <p:nvPr/>
          </p:nvSpPr>
          <p:spPr>
            <a:xfrm>
              <a:off x="143531" y="350556"/>
              <a:ext cx="1596753" cy="11914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1200" b="1">
                  <a:solidFill>
                    <a:srgbClr val="FFFFFF"/>
                  </a:solidFill>
                  <a:latin typeface="Arial"/>
                  <a:ea typeface="Arial"/>
                  <a:cs typeface="Arial"/>
                  <a:sym typeface="Arial"/>
                </a:defRPr>
              </a:pPr>
              <a:r>
                <a:t>The length</a:t>
              </a:r>
              <a:br/>
              <a:r>
                <a:t>of your foot is the </a:t>
              </a:r>
              <a:br/>
              <a:r>
                <a:t>same as your forearm</a:t>
              </a:r>
              <a:br/>
              <a:r>
                <a:t>between your wrist </a:t>
              </a:r>
              <a:br/>
              <a:r>
                <a:t>and the inside of</a:t>
              </a:r>
              <a:br/>
              <a:r>
                <a:t>your elbow?  </a:t>
              </a:r>
            </a:p>
          </p:txBody>
        </p:sp>
      </p:grpSp>
      <p:grpSp>
        <p:nvGrpSpPr>
          <p:cNvPr id="313" name="Oval 14"/>
          <p:cNvGrpSpPr/>
          <p:nvPr/>
        </p:nvGrpSpPr>
        <p:grpSpPr>
          <a:xfrm>
            <a:off x="7846483" y="1549853"/>
            <a:ext cx="1318701" cy="1324809"/>
            <a:chOff x="0" y="-1"/>
            <a:chExt cx="1318700" cy="1324807"/>
          </a:xfrm>
        </p:grpSpPr>
        <p:sp>
          <p:nvSpPr>
            <p:cNvPr id="311" name="Circle"/>
            <p:cNvSpPr/>
            <p:nvPr/>
          </p:nvSpPr>
          <p:spPr>
            <a:xfrm>
              <a:off x="-1" y="-2"/>
              <a:ext cx="1318702" cy="1324809"/>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1600" b="1">
                  <a:solidFill>
                    <a:schemeClr val="accent1"/>
                  </a:solidFill>
                </a:defRPr>
              </a:pPr>
              <a:endParaRPr/>
            </a:p>
          </p:txBody>
        </p:sp>
        <p:sp>
          <p:nvSpPr>
            <p:cNvPr id="312" name="You’re  probably thinking &quot;no way.&quot;"/>
            <p:cNvSpPr txBox="1"/>
            <p:nvPr/>
          </p:nvSpPr>
          <p:spPr>
            <a:xfrm>
              <a:off x="191582" y="208525"/>
              <a:ext cx="935534" cy="9077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1600" b="1">
                  <a:solidFill>
                    <a:schemeClr val="accent1"/>
                  </a:solidFill>
                  <a:latin typeface="Arial"/>
                  <a:ea typeface="Arial"/>
                  <a:cs typeface="Arial"/>
                  <a:sym typeface="Arial"/>
                </a:defRPr>
              </a:pPr>
              <a:r>
                <a:t>You’re </a:t>
              </a:r>
              <a:br/>
              <a:r>
                <a:t>probably</a:t>
              </a:r>
              <a:br/>
              <a:r>
                <a:t>thinking</a:t>
              </a:r>
              <a:br/>
              <a:r>
                <a:t>"no way."</a:t>
              </a:r>
            </a:p>
          </p:txBody>
        </p:sp>
      </p:grpSp>
      <p:sp>
        <p:nvSpPr>
          <p:cNvPr id="314" name="Rectangle 10"/>
          <p:cNvSpPr txBox="1"/>
          <p:nvPr/>
        </p:nvSpPr>
        <p:spPr>
          <a:xfrm>
            <a:off x="0" y="6584560"/>
            <a:ext cx="3830760" cy="544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100">
                <a:latin typeface="Arial"/>
                <a:ea typeface="Arial"/>
                <a:cs typeface="Arial"/>
                <a:sym typeface="Arial"/>
              </a:defRPr>
            </a:pPr>
            <a:r>
              <a:t>Concept credit to: Lisa Hezel, RN WCC CHT.</a:t>
            </a:r>
            <a:br/>
            <a:br/>
            <a:endParaRPr/>
          </a:p>
        </p:txBody>
      </p:sp>
      <p:sp>
        <p:nvSpPr>
          <p:cNvPr id="315" name="Rectangle 11"/>
          <p:cNvSpPr txBox="1"/>
          <p:nvPr/>
        </p:nvSpPr>
        <p:spPr>
          <a:xfrm>
            <a:off x="9085119" y="6616275"/>
            <a:ext cx="3036517" cy="544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100">
                <a:latin typeface="Arial"/>
                <a:ea typeface="Arial"/>
                <a:cs typeface="Arial"/>
                <a:sym typeface="Arial"/>
              </a:defRPr>
            </a:pPr>
            <a:r>
              <a:t>Facts courtesy of: Joan Fleitas, Ed.D., R.N.</a:t>
            </a:r>
            <a:br/>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AdobeStock_187151676.jpeg" descr="AdobeStock_187151676.jpe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11098" y="1266918"/>
            <a:ext cx="9569849" cy="4678803"/>
          </a:xfrm>
          <a:custGeom>
            <a:avLst/>
            <a:gdLst/>
            <a:ahLst/>
            <a:cxnLst>
              <a:cxn ang="0">
                <a:pos x="wd2" y="hd2"/>
              </a:cxn>
              <a:cxn ang="5400000">
                <a:pos x="wd2" y="hd2"/>
              </a:cxn>
              <a:cxn ang="10800000">
                <a:pos x="wd2" y="hd2"/>
              </a:cxn>
              <a:cxn ang="16200000">
                <a:pos x="wd2" y="hd2"/>
              </a:cxn>
            </a:cxnLst>
            <a:rect l="0" t="0" r="r" b="b"/>
            <a:pathLst>
              <a:path w="21599" h="21591" extrusionOk="0">
                <a:moveTo>
                  <a:pt x="3170" y="0"/>
                </a:moveTo>
                <a:lnTo>
                  <a:pt x="3188" y="3344"/>
                </a:lnTo>
                <a:lnTo>
                  <a:pt x="3205" y="6688"/>
                </a:lnTo>
                <a:lnTo>
                  <a:pt x="3131" y="6776"/>
                </a:lnTo>
                <a:cubicBezTo>
                  <a:pt x="3091" y="6825"/>
                  <a:pt x="3042" y="6937"/>
                  <a:pt x="3021" y="7027"/>
                </a:cubicBezTo>
                <a:cubicBezTo>
                  <a:pt x="2983" y="7190"/>
                  <a:pt x="2982" y="7191"/>
                  <a:pt x="2744" y="7223"/>
                </a:cubicBezTo>
                <a:cubicBezTo>
                  <a:pt x="2254" y="7289"/>
                  <a:pt x="1755" y="7571"/>
                  <a:pt x="1343" y="8014"/>
                </a:cubicBezTo>
                <a:cubicBezTo>
                  <a:pt x="477" y="8945"/>
                  <a:pt x="-1" y="10442"/>
                  <a:pt x="0" y="12217"/>
                </a:cubicBezTo>
                <a:cubicBezTo>
                  <a:pt x="0" y="13511"/>
                  <a:pt x="239" y="14602"/>
                  <a:pt x="746" y="15635"/>
                </a:cubicBezTo>
                <a:lnTo>
                  <a:pt x="982" y="16115"/>
                </a:lnTo>
                <a:lnTo>
                  <a:pt x="819" y="17884"/>
                </a:lnTo>
                <a:cubicBezTo>
                  <a:pt x="730" y="18856"/>
                  <a:pt x="660" y="19658"/>
                  <a:pt x="664" y="19666"/>
                </a:cubicBezTo>
                <a:cubicBezTo>
                  <a:pt x="673" y="19686"/>
                  <a:pt x="2272" y="18133"/>
                  <a:pt x="2553" y="17831"/>
                </a:cubicBezTo>
                <a:lnTo>
                  <a:pt x="2790" y="17574"/>
                </a:lnTo>
                <a:lnTo>
                  <a:pt x="3178" y="17580"/>
                </a:lnTo>
                <a:cubicBezTo>
                  <a:pt x="4079" y="17592"/>
                  <a:pt x="4887" y="17024"/>
                  <a:pt x="5442" y="15986"/>
                </a:cubicBezTo>
                <a:lnTo>
                  <a:pt x="5580" y="15730"/>
                </a:lnTo>
                <a:lnTo>
                  <a:pt x="5724" y="16005"/>
                </a:lnTo>
                <a:cubicBezTo>
                  <a:pt x="5802" y="16157"/>
                  <a:pt x="5902" y="16338"/>
                  <a:pt x="5946" y="16408"/>
                </a:cubicBezTo>
                <a:lnTo>
                  <a:pt x="6025" y="16534"/>
                </a:lnTo>
                <a:lnTo>
                  <a:pt x="5923" y="18287"/>
                </a:lnTo>
                <a:cubicBezTo>
                  <a:pt x="5868" y="19250"/>
                  <a:pt x="5828" y="20049"/>
                  <a:pt x="5836" y="20065"/>
                </a:cubicBezTo>
                <a:cubicBezTo>
                  <a:pt x="5851" y="20096"/>
                  <a:pt x="7042" y="18756"/>
                  <a:pt x="7518" y="18171"/>
                </a:cubicBezTo>
                <a:lnTo>
                  <a:pt x="7818" y="17801"/>
                </a:lnTo>
                <a:lnTo>
                  <a:pt x="8206" y="17772"/>
                </a:lnTo>
                <a:cubicBezTo>
                  <a:pt x="8881" y="17719"/>
                  <a:pt x="9459" y="17351"/>
                  <a:pt x="9961" y="16655"/>
                </a:cubicBezTo>
                <a:lnTo>
                  <a:pt x="10105" y="16455"/>
                </a:lnTo>
                <a:lnTo>
                  <a:pt x="10148" y="16598"/>
                </a:lnTo>
                <a:cubicBezTo>
                  <a:pt x="10427" y="17515"/>
                  <a:pt x="10648" y="18007"/>
                  <a:pt x="10984" y="18462"/>
                </a:cubicBezTo>
                <a:cubicBezTo>
                  <a:pt x="11570" y="19253"/>
                  <a:pt x="12150" y="19591"/>
                  <a:pt x="12916" y="19589"/>
                </a:cubicBezTo>
                <a:lnTo>
                  <a:pt x="13311" y="19589"/>
                </a:lnTo>
                <a:lnTo>
                  <a:pt x="13516" y="19816"/>
                </a:lnTo>
                <a:cubicBezTo>
                  <a:pt x="13628" y="19941"/>
                  <a:pt x="14075" y="20397"/>
                  <a:pt x="14508" y="20827"/>
                </a:cubicBezTo>
                <a:cubicBezTo>
                  <a:pt x="14942" y="21257"/>
                  <a:pt x="15300" y="21600"/>
                  <a:pt x="15305" y="21590"/>
                </a:cubicBezTo>
                <a:cubicBezTo>
                  <a:pt x="15311" y="21581"/>
                  <a:pt x="15250" y="20803"/>
                  <a:pt x="15171" y="19862"/>
                </a:cubicBezTo>
                <a:lnTo>
                  <a:pt x="15027" y="18149"/>
                </a:lnTo>
                <a:lnTo>
                  <a:pt x="15228" y="17746"/>
                </a:lnTo>
                <a:cubicBezTo>
                  <a:pt x="15470" y="17261"/>
                  <a:pt x="15703" y="16556"/>
                  <a:pt x="15808" y="15985"/>
                </a:cubicBezTo>
                <a:cubicBezTo>
                  <a:pt x="15851" y="15753"/>
                  <a:pt x="15897" y="15509"/>
                  <a:pt x="15910" y="15444"/>
                </a:cubicBezTo>
                <a:lnTo>
                  <a:pt x="15934" y="15327"/>
                </a:lnTo>
                <a:lnTo>
                  <a:pt x="16015" y="15461"/>
                </a:lnTo>
                <a:cubicBezTo>
                  <a:pt x="16059" y="15535"/>
                  <a:pt x="16150" y="15681"/>
                  <a:pt x="16216" y="15783"/>
                </a:cubicBezTo>
                <a:cubicBezTo>
                  <a:pt x="16318" y="15944"/>
                  <a:pt x="16333" y="15993"/>
                  <a:pt x="16333" y="16149"/>
                </a:cubicBezTo>
                <a:cubicBezTo>
                  <a:pt x="16332" y="16249"/>
                  <a:pt x="16296" y="17059"/>
                  <a:pt x="16250" y="17950"/>
                </a:cubicBezTo>
                <a:cubicBezTo>
                  <a:pt x="16169" y="19551"/>
                  <a:pt x="16169" y="19568"/>
                  <a:pt x="16220" y="19514"/>
                </a:cubicBezTo>
                <a:cubicBezTo>
                  <a:pt x="16692" y="19009"/>
                  <a:pt x="18005" y="17511"/>
                  <a:pt x="18117" y="17351"/>
                </a:cubicBezTo>
                <a:cubicBezTo>
                  <a:pt x="18153" y="17299"/>
                  <a:pt x="18233" y="17276"/>
                  <a:pt x="18363" y="17276"/>
                </a:cubicBezTo>
                <a:cubicBezTo>
                  <a:pt x="19918" y="17276"/>
                  <a:pt x="21219" y="15559"/>
                  <a:pt x="21540" y="13084"/>
                </a:cubicBezTo>
                <a:cubicBezTo>
                  <a:pt x="21580" y="12778"/>
                  <a:pt x="21599" y="12395"/>
                  <a:pt x="21599" y="12012"/>
                </a:cubicBezTo>
                <a:cubicBezTo>
                  <a:pt x="21599" y="11629"/>
                  <a:pt x="21579" y="11246"/>
                  <a:pt x="21540" y="10943"/>
                </a:cubicBezTo>
                <a:cubicBezTo>
                  <a:pt x="21391" y="9800"/>
                  <a:pt x="21045" y="8818"/>
                  <a:pt x="20524" y="8062"/>
                </a:cubicBezTo>
                <a:cubicBezTo>
                  <a:pt x="20063" y="7392"/>
                  <a:pt x="19239" y="6799"/>
                  <a:pt x="18769" y="6798"/>
                </a:cubicBezTo>
                <a:cubicBezTo>
                  <a:pt x="18658" y="6798"/>
                  <a:pt x="18626" y="6746"/>
                  <a:pt x="18600" y="6527"/>
                </a:cubicBezTo>
                <a:cubicBezTo>
                  <a:pt x="18591" y="6449"/>
                  <a:pt x="18555" y="6337"/>
                  <a:pt x="18521" y="6276"/>
                </a:cubicBezTo>
                <a:lnTo>
                  <a:pt x="18460" y="6166"/>
                </a:lnTo>
                <a:lnTo>
                  <a:pt x="18460" y="4547"/>
                </a:lnTo>
                <a:cubicBezTo>
                  <a:pt x="18460" y="3657"/>
                  <a:pt x="18452" y="2271"/>
                  <a:pt x="18443" y="1465"/>
                </a:cubicBezTo>
                <a:lnTo>
                  <a:pt x="18427" y="0"/>
                </a:lnTo>
                <a:lnTo>
                  <a:pt x="18303" y="0"/>
                </a:lnTo>
                <a:lnTo>
                  <a:pt x="18314" y="1181"/>
                </a:lnTo>
                <a:cubicBezTo>
                  <a:pt x="18330" y="2733"/>
                  <a:pt x="18334" y="4143"/>
                  <a:pt x="18326" y="4751"/>
                </a:cubicBezTo>
                <a:cubicBezTo>
                  <a:pt x="18326" y="4752"/>
                  <a:pt x="18326" y="4753"/>
                  <a:pt x="18326" y="4754"/>
                </a:cubicBezTo>
                <a:cubicBezTo>
                  <a:pt x="18325" y="4850"/>
                  <a:pt x="18323" y="4929"/>
                  <a:pt x="18321" y="4981"/>
                </a:cubicBezTo>
                <a:cubicBezTo>
                  <a:pt x="18319" y="5041"/>
                  <a:pt x="18317" y="5077"/>
                  <a:pt x="18314" y="5077"/>
                </a:cubicBezTo>
                <a:cubicBezTo>
                  <a:pt x="18309" y="5077"/>
                  <a:pt x="18304" y="5050"/>
                  <a:pt x="18300" y="5007"/>
                </a:cubicBezTo>
                <a:cubicBezTo>
                  <a:pt x="18300" y="5006"/>
                  <a:pt x="18300" y="5006"/>
                  <a:pt x="18300" y="5005"/>
                </a:cubicBezTo>
                <a:cubicBezTo>
                  <a:pt x="18300" y="5005"/>
                  <a:pt x="18300" y="5004"/>
                  <a:pt x="18300" y="5003"/>
                </a:cubicBezTo>
                <a:cubicBezTo>
                  <a:pt x="18298" y="4982"/>
                  <a:pt x="18296" y="4958"/>
                  <a:pt x="18295" y="4928"/>
                </a:cubicBezTo>
                <a:cubicBezTo>
                  <a:pt x="18293" y="4899"/>
                  <a:pt x="18292" y="4867"/>
                  <a:pt x="18291" y="4833"/>
                </a:cubicBezTo>
                <a:cubicBezTo>
                  <a:pt x="18289" y="4699"/>
                  <a:pt x="18278" y="4316"/>
                  <a:pt x="18267" y="3983"/>
                </a:cubicBezTo>
                <a:cubicBezTo>
                  <a:pt x="18252" y="3549"/>
                  <a:pt x="18219" y="1941"/>
                  <a:pt x="18201" y="952"/>
                </a:cubicBezTo>
                <a:cubicBezTo>
                  <a:pt x="18201" y="932"/>
                  <a:pt x="18201" y="904"/>
                  <a:pt x="18201" y="885"/>
                </a:cubicBezTo>
                <a:cubicBezTo>
                  <a:pt x="18200" y="881"/>
                  <a:pt x="18200" y="881"/>
                  <a:pt x="18200" y="877"/>
                </a:cubicBezTo>
                <a:cubicBezTo>
                  <a:pt x="18194" y="552"/>
                  <a:pt x="18191" y="303"/>
                  <a:pt x="18191" y="205"/>
                </a:cubicBezTo>
                <a:lnTo>
                  <a:pt x="18191" y="0"/>
                </a:lnTo>
                <a:lnTo>
                  <a:pt x="18060" y="0"/>
                </a:lnTo>
                <a:lnTo>
                  <a:pt x="18061" y="192"/>
                </a:lnTo>
                <a:cubicBezTo>
                  <a:pt x="18063" y="556"/>
                  <a:pt x="18132" y="3811"/>
                  <a:pt x="18163" y="4991"/>
                </a:cubicBezTo>
                <a:lnTo>
                  <a:pt x="18193" y="6174"/>
                </a:lnTo>
                <a:lnTo>
                  <a:pt x="18102" y="6351"/>
                </a:lnTo>
                <a:cubicBezTo>
                  <a:pt x="18051" y="6449"/>
                  <a:pt x="18010" y="6578"/>
                  <a:pt x="18010" y="6639"/>
                </a:cubicBezTo>
                <a:cubicBezTo>
                  <a:pt x="18010" y="6774"/>
                  <a:pt x="17956" y="6820"/>
                  <a:pt x="17710" y="6899"/>
                </a:cubicBezTo>
                <a:cubicBezTo>
                  <a:pt x="17260" y="7043"/>
                  <a:pt x="16655" y="7568"/>
                  <a:pt x="16278" y="8139"/>
                </a:cubicBezTo>
                <a:cubicBezTo>
                  <a:pt x="15818" y="8836"/>
                  <a:pt x="15454" y="9854"/>
                  <a:pt x="15333" y="10785"/>
                </a:cubicBezTo>
                <a:cubicBezTo>
                  <a:pt x="15317" y="10912"/>
                  <a:pt x="15299" y="11031"/>
                  <a:pt x="15293" y="11051"/>
                </a:cubicBezTo>
                <a:cubicBezTo>
                  <a:pt x="15287" y="11070"/>
                  <a:pt x="15187" y="10931"/>
                  <a:pt x="15072" y="10741"/>
                </a:cubicBezTo>
                <a:cubicBezTo>
                  <a:pt x="14603" y="9973"/>
                  <a:pt x="13891" y="9426"/>
                  <a:pt x="13247" y="9340"/>
                </a:cubicBezTo>
                <a:cubicBezTo>
                  <a:pt x="13161" y="9329"/>
                  <a:pt x="13146" y="9308"/>
                  <a:pt x="13122" y="9161"/>
                </a:cubicBezTo>
                <a:cubicBezTo>
                  <a:pt x="13107" y="9069"/>
                  <a:pt x="13063" y="8941"/>
                  <a:pt x="13025" y="8879"/>
                </a:cubicBezTo>
                <a:lnTo>
                  <a:pt x="12956" y="8765"/>
                </a:lnTo>
                <a:lnTo>
                  <a:pt x="12981" y="7258"/>
                </a:lnTo>
                <a:cubicBezTo>
                  <a:pt x="12995" y="6429"/>
                  <a:pt x="13012" y="4910"/>
                  <a:pt x="13019" y="3884"/>
                </a:cubicBezTo>
                <a:cubicBezTo>
                  <a:pt x="13027" y="2858"/>
                  <a:pt x="13039" y="1564"/>
                  <a:pt x="13047" y="1009"/>
                </a:cubicBezTo>
                <a:lnTo>
                  <a:pt x="13062" y="0"/>
                </a:lnTo>
                <a:lnTo>
                  <a:pt x="12690" y="0"/>
                </a:lnTo>
                <a:lnTo>
                  <a:pt x="12674" y="2211"/>
                </a:lnTo>
                <a:cubicBezTo>
                  <a:pt x="12665" y="3426"/>
                  <a:pt x="12668" y="5410"/>
                  <a:pt x="12679" y="6619"/>
                </a:cubicBezTo>
                <a:lnTo>
                  <a:pt x="12700" y="8815"/>
                </a:lnTo>
                <a:lnTo>
                  <a:pt x="12629" y="8952"/>
                </a:lnTo>
                <a:cubicBezTo>
                  <a:pt x="12590" y="9027"/>
                  <a:pt x="12557" y="9133"/>
                  <a:pt x="12557" y="9188"/>
                </a:cubicBezTo>
                <a:cubicBezTo>
                  <a:pt x="12557" y="9340"/>
                  <a:pt x="12512" y="9391"/>
                  <a:pt x="12294" y="9483"/>
                </a:cubicBezTo>
                <a:cubicBezTo>
                  <a:pt x="11856" y="9668"/>
                  <a:pt x="11500" y="9954"/>
                  <a:pt x="11136" y="10417"/>
                </a:cubicBezTo>
                <a:cubicBezTo>
                  <a:pt x="11021" y="10562"/>
                  <a:pt x="10923" y="10683"/>
                  <a:pt x="10917" y="10683"/>
                </a:cubicBezTo>
                <a:cubicBezTo>
                  <a:pt x="10912" y="10683"/>
                  <a:pt x="10877" y="10561"/>
                  <a:pt x="10841" y="10413"/>
                </a:cubicBezTo>
                <a:cubicBezTo>
                  <a:pt x="10625" y="9535"/>
                  <a:pt x="10136" y="8592"/>
                  <a:pt x="9617" y="8060"/>
                </a:cubicBezTo>
                <a:cubicBezTo>
                  <a:pt x="9391" y="7828"/>
                  <a:pt x="8974" y="7561"/>
                  <a:pt x="8680" y="7459"/>
                </a:cubicBezTo>
                <a:cubicBezTo>
                  <a:pt x="8430" y="7373"/>
                  <a:pt x="8386" y="7344"/>
                  <a:pt x="8343" y="7229"/>
                </a:cubicBezTo>
                <a:cubicBezTo>
                  <a:pt x="8315" y="7156"/>
                  <a:pt x="8260" y="7028"/>
                  <a:pt x="8220" y="6945"/>
                </a:cubicBezTo>
                <a:lnTo>
                  <a:pt x="8148" y="6795"/>
                </a:lnTo>
                <a:lnTo>
                  <a:pt x="8165" y="5531"/>
                </a:lnTo>
                <a:cubicBezTo>
                  <a:pt x="8174" y="4836"/>
                  <a:pt x="8188" y="3307"/>
                  <a:pt x="8197" y="2134"/>
                </a:cubicBezTo>
                <a:lnTo>
                  <a:pt x="8213" y="0"/>
                </a:lnTo>
                <a:lnTo>
                  <a:pt x="8086" y="0"/>
                </a:lnTo>
                <a:lnTo>
                  <a:pt x="8084" y="1298"/>
                </a:lnTo>
                <a:cubicBezTo>
                  <a:pt x="8081" y="3063"/>
                  <a:pt x="8044" y="5584"/>
                  <a:pt x="8019" y="5586"/>
                </a:cubicBezTo>
                <a:cubicBezTo>
                  <a:pt x="8009" y="5586"/>
                  <a:pt x="7994" y="5505"/>
                  <a:pt x="7987" y="5404"/>
                </a:cubicBezTo>
                <a:cubicBezTo>
                  <a:pt x="7972" y="5195"/>
                  <a:pt x="7933" y="1830"/>
                  <a:pt x="7933" y="734"/>
                </a:cubicBezTo>
                <a:lnTo>
                  <a:pt x="7933" y="0"/>
                </a:lnTo>
                <a:lnTo>
                  <a:pt x="7803" y="0"/>
                </a:lnTo>
                <a:lnTo>
                  <a:pt x="7818" y="1674"/>
                </a:lnTo>
                <a:cubicBezTo>
                  <a:pt x="7826" y="2595"/>
                  <a:pt x="7844" y="4117"/>
                  <a:pt x="7857" y="5058"/>
                </a:cubicBezTo>
                <a:cubicBezTo>
                  <a:pt x="7881" y="6677"/>
                  <a:pt x="7880" y="6774"/>
                  <a:pt x="7838" y="6833"/>
                </a:cubicBezTo>
                <a:cubicBezTo>
                  <a:pt x="7741" y="6969"/>
                  <a:pt x="7726" y="7019"/>
                  <a:pt x="7736" y="7164"/>
                </a:cubicBezTo>
                <a:cubicBezTo>
                  <a:pt x="7742" y="7246"/>
                  <a:pt x="7737" y="7326"/>
                  <a:pt x="7724" y="7342"/>
                </a:cubicBezTo>
                <a:cubicBezTo>
                  <a:pt x="7711" y="7358"/>
                  <a:pt x="7580" y="7415"/>
                  <a:pt x="7434" y="7467"/>
                </a:cubicBezTo>
                <a:cubicBezTo>
                  <a:pt x="6794" y="7691"/>
                  <a:pt x="6153" y="8330"/>
                  <a:pt x="5737" y="9161"/>
                </a:cubicBezTo>
                <a:lnTo>
                  <a:pt x="5608" y="9419"/>
                </a:lnTo>
                <a:lnTo>
                  <a:pt x="5424" y="9076"/>
                </a:lnTo>
                <a:cubicBezTo>
                  <a:pt x="4998" y="8276"/>
                  <a:pt x="4478" y="7724"/>
                  <a:pt x="3858" y="7415"/>
                </a:cubicBezTo>
                <a:lnTo>
                  <a:pt x="3591" y="7284"/>
                </a:lnTo>
                <a:lnTo>
                  <a:pt x="3599" y="7121"/>
                </a:lnTo>
                <a:cubicBezTo>
                  <a:pt x="3605" y="7005"/>
                  <a:pt x="3590" y="6924"/>
                  <a:pt x="3550" y="6840"/>
                </a:cubicBezTo>
                <a:lnTo>
                  <a:pt x="3492" y="6725"/>
                </a:lnTo>
                <a:lnTo>
                  <a:pt x="3500" y="3362"/>
                </a:lnTo>
                <a:lnTo>
                  <a:pt x="3508" y="0"/>
                </a:lnTo>
                <a:lnTo>
                  <a:pt x="3388" y="0"/>
                </a:lnTo>
                <a:lnTo>
                  <a:pt x="3383" y="2275"/>
                </a:lnTo>
                <a:cubicBezTo>
                  <a:pt x="3380" y="3526"/>
                  <a:pt x="3370" y="4572"/>
                  <a:pt x="3361" y="4600"/>
                </a:cubicBezTo>
                <a:cubicBezTo>
                  <a:pt x="3350" y="4633"/>
                  <a:pt x="3338" y="4640"/>
                  <a:pt x="3327" y="4617"/>
                </a:cubicBezTo>
                <a:cubicBezTo>
                  <a:pt x="3316" y="4595"/>
                  <a:pt x="3304" y="3635"/>
                  <a:pt x="3297" y="2289"/>
                </a:cubicBezTo>
                <a:lnTo>
                  <a:pt x="3285" y="0"/>
                </a:lnTo>
                <a:lnTo>
                  <a:pt x="3170" y="0"/>
                </a:lnTo>
                <a:close/>
                <a:moveTo>
                  <a:pt x="18338" y="7492"/>
                </a:moveTo>
                <a:cubicBezTo>
                  <a:pt x="18347" y="7496"/>
                  <a:pt x="18355" y="7542"/>
                  <a:pt x="18359" y="7633"/>
                </a:cubicBezTo>
                <a:cubicBezTo>
                  <a:pt x="18368" y="7856"/>
                  <a:pt x="18411" y="7906"/>
                  <a:pt x="18475" y="7765"/>
                </a:cubicBezTo>
                <a:lnTo>
                  <a:pt x="18514" y="7681"/>
                </a:lnTo>
                <a:lnTo>
                  <a:pt x="18534" y="7785"/>
                </a:lnTo>
                <a:cubicBezTo>
                  <a:pt x="18559" y="7922"/>
                  <a:pt x="18521" y="8118"/>
                  <a:pt x="18451" y="8212"/>
                </a:cubicBezTo>
                <a:cubicBezTo>
                  <a:pt x="18374" y="8316"/>
                  <a:pt x="18303" y="8328"/>
                  <a:pt x="18229" y="8250"/>
                </a:cubicBezTo>
                <a:cubicBezTo>
                  <a:pt x="18138" y="8155"/>
                  <a:pt x="18085" y="7958"/>
                  <a:pt x="18107" y="7804"/>
                </a:cubicBezTo>
                <a:cubicBezTo>
                  <a:pt x="18127" y="7663"/>
                  <a:pt x="18159" y="7639"/>
                  <a:pt x="18167" y="7758"/>
                </a:cubicBezTo>
                <a:cubicBezTo>
                  <a:pt x="18171" y="7805"/>
                  <a:pt x="18187" y="7866"/>
                  <a:pt x="18203" y="7893"/>
                </a:cubicBezTo>
                <a:cubicBezTo>
                  <a:pt x="18252" y="7975"/>
                  <a:pt x="18295" y="7883"/>
                  <a:pt x="18305" y="7677"/>
                </a:cubicBezTo>
                <a:cubicBezTo>
                  <a:pt x="18312" y="7550"/>
                  <a:pt x="18325" y="7487"/>
                  <a:pt x="18338" y="7492"/>
                </a:cubicBezTo>
                <a:close/>
                <a:moveTo>
                  <a:pt x="3327" y="8175"/>
                </a:moveTo>
                <a:cubicBezTo>
                  <a:pt x="3333" y="8177"/>
                  <a:pt x="3336" y="8188"/>
                  <a:pt x="3340" y="8208"/>
                </a:cubicBezTo>
                <a:cubicBezTo>
                  <a:pt x="3356" y="8294"/>
                  <a:pt x="3402" y="8325"/>
                  <a:pt x="3445" y="8278"/>
                </a:cubicBezTo>
                <a:cubicBezTo>
                  <a:pt x="3472" y="8248"/>
                  <a:pt x="3485" y="8254"/>
                  <a:pt x="3498" y="8302"/>
                </a:cubicBezTo>
                <a:cubicBezTo>
                  <a:pt x="3525" y="8402"/>
                  <a:pt x="3501" y="8545"/>
                  <a:pt x="3440" y="8650"/>
                </a:cubicBezTo>
                <a:cubicBezTo>
                  <a:pt x="3358" y="8791"/>
                  <a:pt x="3255" y="8782"/>
                  <a:pt x="3169" y="8628"/>
                </a:cubicBezTo>
                <a:cubicBezTo>
                  <a:pt x="3104" y="8511"/>
                  <a:pt x="3067" y="8321"/>
                  <a:pt x="3092" y="8238"/>
                </a:cubicBezTo>
                <a:cubicBezTo>
                  <a:pt x="3100" y="8209"/>
                  <a:pt x="3117" y="8223"/>
                  <a:pt x="3141" y="8276"/>
                </a:cubicBezTo>
                <a:cubicBezTo>
                  <a:pt x="3190" y="8384"/>
                  <a:pt x="3223" y="8377"/>
                  <a:pt x="3280" y="8250"/>
                </a:cubicBezTo>
                <a:cubicBezTo>
                  <a:pt x="3305" y="8195"/>
                  <a:pt x="3319" y="8172"/>
                  <a:pt x="3327" y="8175"/>
                </a:cubicBezTo>
                <a:close/>
                <a:moveTo>
                  <a:pt x="7865" y="8252"/>
                </a:moveTo>
                <a:cubicBezTo>
                  <a:pt x="7875" y="8246"/>
                  <a:pt x="7884" y="8276"/>
                  <a:pt x="7904" y="8353"/>
                </a:cubicBezTo>
                <a:cubicBezTo>
                  <a:pt x="7933" y="8469"/>
                  <a:pt x="7943" y="8478"/>
                  <a:pt x="7997" y="8456"/>
                </a:cubicBezTo>
                <a:cubicBezTo>
                  <a:pt x="8030" y="8442"/>
                  <a:pt x="8079" y="8425"/>
                  <a:pt x="8105" y="8417"/>
                </a:cubicBezTo>
                <a:cubicBezTo>
                  <a:pt x="8132" y="8409"/>
                  <a:pt x="8166" y="8397"/>
                  <a:pt x="8182" y="8390"/>
                </a:cubicBezTo>
                <a:cubicBezTo>
                  <a:pt x="8201" y="8380"/>
                  <a:pt x="8212" y="8412"/>
                  <a:pt x="8216" y="8485"/>
                </a:cubicBezTo>
                <a:cubicBezTo>
                  <a:pt x="8221" y="8566"/>
                  <a:pt x="8206" y="8627"/>
                  <a:pt x="8156" y="8728"/>
                </a:cubicBezTo>
                <a:cubicBezTo>
                  <a:pt x="8074" y="8897"/>
                  <a:pt x="7965" y="8916"/>
                  <a:pt x="7885" y="8776"/>
                </a:cubicBezTo>
                <a:cubicBezTo>
                  <a:pt x="7824" y="8668"/>
                  <a:pt x="7801" y="8414"/>
                  <a:pt x="7843" y="8300"/>
                </a:cubicBezTo>
                <a:cubicBezTo>
                  <a:pt x="7853" y="8273"/>
                  <a:pt x="7859" y="8256"/>
                  <a:pt x="7865" y="8252"/>
                </a:cubicBezTo>
                <a:close/>
                <a:moveTo>
                  <a:pt x="13002" y="10199"/>
                </a:moveTo>
                <a:cubicBezTo>
                  <a:pt x="13008" y="10203"/>
                  <a:pt x="13015" y="10221"/>
                  <a:pt x="13025" y="10249"/>
                </a:cubicBezTo>
                <a:cubicBezTo>
                  <a:pt x="13087" y="10419"/>
                  <a:pt x="13044" y="10684"/>
                  <a:pt x="12937" y="10798"/>
                </a:cubicBezTo>
                <a:cubicBezTo>
                  <a:pt x="12833" y="10908"/>
                  <a:pt x="12714" y="10832"/>
                  <a:pt x="12661" y="10622"/>
                </a:cubicBezTo>
                <a:cubicBezTo>
                  <a:pt x="12611" y="10423"/>
                  <a:pt x="12633" y="10190"/>
                  <a:pt x="12690" y="10329"/>
                </a:cubicBezTo>
                <a:cubicBezTo>
                  <a:pt x="12717" y="10397"/>
                  <a:pt x="12769" y="10404"/>
                  <a:pt x="12797" y="10346"/>
                </a:cubicBezTo>
                <a:cubicBezTo>
                  <a:pt x="12811" y="10317"/>
                  <a:pt x="12824" y="10324"/>
                  <a:pt x="12841" y="10366"/>
                </a:cubicBezTo>
                <a:cubicBezTo>
                  <a:pt x="12885" y="10473"/>
                  <a:pt x="12950" y="10441"/>
                  <a:pt x="12975" y="10300"/>
                </a:cubicBezTo>
                <a:cubicBezTo>
                  <a:pt x="12988" y="10224"/>
                  <a:pt x="12994" y="10193"/>
                  <a:pt x="13002" y="10199"/>
                </a:cubicBezTo>
                <a:close/>
              </a:path>
            </a:pathLst>
          </a:cu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pic>
        <p:nvPicPr>
          <p:cNvPr id="320"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29267" y="1059266"/>
            <a:ext cx="5536804" cy="550624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w="38100">
            <a:solidFill>
              <a:schemeClr val="accent1"/>
            </a:solidFill>
          </a:ln>
        </p:spPr>
      </p:pic>
      <p:grpSp>
        <p:nvGrpSpPr>
          <p:cNvPr id="323" name="Cold weather"/>
          <p:cNvGrpSpPr/>
          <p:nvPr/>
        </p:nvGrpSpPr>
        <p:grpSpPr>
          <a:xfrm>
            <a:off x="590024" y="4702002"/>
            <a:ext cx="1883818" cy="1892541"/>
            <a:chOff x="0" y="0"/>
            <a:chExt cx="1883817" cy="1892539"/>
          </a:xfrm>
        </p:grpSpPr>
        <p:sp>
          <p:nvSpPr>
            <p:cNvPr id="321"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22" name="Cold weather"/>
            <p:cNvSpPr txBox="1"/>
            <p:nvPr/>
          </p:nvSpPr>
          <p:spPr>
            <a:xfrm>
              <a:off x="275878" y="658628"/>
              <a:ext cx="1332061" cy="5752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Cold weather</a:t>
              </a:r>
            </a:p>
          </p:txBody>
        </p:sp>
      </p:grpSp>
      <p:grpSp>
        <p:nvGrpSpPr>
          <p:cNvPr id="326" name="Not getting enough sleep"/>
          <p:cNvGrpSpPr/>
          <p:nvPr/>
        </p:nvGrpSpPr>
        <p:grpSpPr>
          <a:xfrm>
            <a:off x="2745103" y="4702002"/>
            <a:ext cx="1883819" cy="1892541"/>
            <a:chOff x="0" y="0"/>
            <a:chExt cx="1883817" cy="1892539"/>
          </a:xfrm>
        </p:grpSpPr>
        <p:sp>
          <p:nvSpPr>
            <p:cNvPr id="324"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25" name="Not getting enough sleep"/>
            <p:cNvSpPr txBox="1"/>
            <p:nvPr/>
          </p:nvSpPr>
          <p:spPr>
            <a:xfrm>
              <a:off x="275878" y="527682"/>
              <a:ext cx="1332061" cy="8371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Not getting enough sleep</a:t>
              </a:r>
            </a:p>
          </p:txBody>
        </p:sp>
      </p:grpSp>
      <p:grpSp>
        <p:nvGrpSpPr>
          <p:cNvPr id="329" name="A tiny virus"/>
          <p:cNvGrpSpPr/>
          <p:nvPr/>
        </p:nvGrpSpPr>
        <p:grpSpPr>
          <a:xfrm>
            <a:off x="7849669" y="4702002"/>
            <a:ext cx="1883819" cy="1892541"/>
            <a:chOff x="0" y="0"/>
            <a:chExt cx="1883817" cy="1892539"/>
          </a:xfrm>
        </p:grpSpPr>
        <p:sp>
          <p:nvSpPr>
            <p:cNvPr id="327"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28" name="A tiny virus"/>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A tiny virus</a:t>
              </a:r>
            </a:p>
          </p:txBody>
        </p:sp>
      </p:grpSp>
      <p:grpSp>
        <p:nvGrpSpPr>
          <p:cNvPr id="332" name="Touching a place where someone has sneezed"/>
          <p:cNvGrpSpPr/>
          <p:nvPr/>
        </p:nvGrpSpPr>
        <p:grpSpPr>
          <a:xfrm>
            <a:off x="10004749" y="4702002"/>
            <a:ext cx="1883819" cy="1892541"/>
            <a:chOff x="0" y="0"/>
            <a:chExt cx="1883817" cy="1892539"/>
          </a:xfrm>
        </p:grpSpPr>
        <p:sp>
          <p:nvSpPr>
            <p:cNvPr id="330"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331" name="Touching a place where someone has sneezed"/>
            <p:cNvSpPr txBox="1"/>
            <p:nvPr/>
          </p:nvSpPr>
          <p:spPr>
            <a:xfrm>
              <a:off x="275878" y="446675"/>
              <a:ext cx="1332061" cy="9991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Touching a place where someone has sneezed </a:t>
              </a:r>
            </a:p>
          </p:txBody>
        </p:sp>
      </p:grpSp>
      <p:grpSp>
        <p:nvGrpSpPr>
          <p:cNvPr id="335" name="Question:…"/>
          <p:cNvGrpSpPr/>
          <p:nvPr/>
        </p:nvGrpSpPr>
        <p:grpSpPr>
          <a:xfrm>
            <a:off x="8659323" y="1561325"/>
            <a:ext cx="2686005" cy="2698442"/>
            <a:chOff x="0" y="0"/>
            <a:chExt cx="2686004" cy="2698440"/>
          </a:xfrm>
        </p:grpSpPr>
        <p:sp>
          <p:nvSpPr>
            <p:cNvPr id="333" name="Oval"/>
            <p:cNvSpPr/>
            <p:nvPr/>
          </p:nvSpPr>
          <p:spPr>
            <a:xfrm>
              <a:off x="-1" y="-1"/>
              <a:ext cx="2686006" cy="2698442"/>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334" name="Question:…"/>
            <p:cNvSpPr txBox="1"/>
            <p:nvPr/>
          </p:nvSpPr>
          <p:spPr>
            <a:xfrm>
              <a:off x="393355" y="419487"/>
              <a:ext cx="1899294" cy="18594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400" b="1">
                  <a:solidFill>
                    <a:schemeClr val="accent1"/>
                  </a:solidFill>
                  <a:latin typeface="Arial"/>
                  <a:ea typeface="Arial"/>
                  <a:cs typeface="Arial"/>
                  <a:sym typeface="Arial"/>
                </a:defRPr>
              </a:pPr>
              <a:r>
                <a:t>Question:</a:t>
              </a:r>
            </a:p>
            <a:p>
              <a:pPr algn="ctr">
                <a:defRPr sz="2400" b="1">
                  <a:solidFill>
                    <a:schemeClr val="accent1"/>
                  </a:solidFill>
                  <a:latin typeface="Arial"/>
                  <a:ea typeface="Arial"/>
                  <a:cs typeface="Arial"/>
                  <a:sym typeface="Arial"/>
                </a:defRPr>
              </a:pPr>
              <a:r>
                <a:t>What is the</a:t>
              </a:r>
            </a:p>
            <a:p>
              <a:pPr algn="ctr">
                <a:defRPr sz="2400" b="1">
                  <a:solidFill>
                    <a:schemeClr val="accent1"/>
                  </a:solidFill>
                  <a:latin typeface="Arial"/>
                  <a:ea typeface="Arial"/>
                  <a:cs typeface="Arial"/>
                  <a:sym typeface="Arial"/>
                </a:defRPr>
              </a:pPr>
              <a:r>
                <a:t>cause of the common</a:t>
              </a:r>
            </a:p>
            <a:p>
              <a:pPr algn="ctr">
                <a:defRPr sz="2400" b="1">
                  <a:solidFill>
                    <a:schemeClr val="accent1"/>
                  </a:solidFill>
                  <a:latin typeface="Arial"/>
                  <a:ea typeface="Arial"/>
                  <a:cs typeface="Arial"/>
                  <a:sym typeface="Arial"/>
                </a:defRPr>
              </a:pPr>
              <a:r>
                <a:t>cold?</a:t>
              </a:r>
            </a:p>
          </p:txBody>
        </p:sp>
      </p:grpSp>
      <p:grpSp>
        <p:nvGrpSpPr>
          <p:cNvPr id="338" name="Oval 4"/>
          <p:cNvGrpSpPr/>
          <p:nvPr/>
        </p:nvGrpSpPr>
        <p:grpSpPr>
          <a:xfrm>
            <a:off x="2194438" y="1366719"/>
            <a:ext cx="1883819" cy="2000364"/>
            <a:chOff x="0" y="0"/>
            <a:chExt cx="1883817" cy="2000362"/>
          </a:xfrm>
        </p:grpSpPr>
        <p:sp>
          <p:nvSpPr>
            <p:cNvPr id="336"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37" name="Q"/>
            <p:cNvSpPr txBox="1"/>
            <p:nvPr/>
          </p:nvSpPr>
          <p:spPr>
            <a:xfrm>
              <a:off x="283580" y="-1"/>
              <a:ext cx="1316658"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Q</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pic>
        <p:nvPicPr>
          <p:cNvPr id="341"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22490" y="2075049"/>
            <a:ext cx="1905001" cy="1894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7"/>
                  <a:pt x="0" y="10802"/>
                </a:cubicBezTo>
                <a:cubicBezTo>
                  <a:pt x="0" y="16768"/>
                  <a:pt x="4835" y="21600"/>
                  <a:pt x="10800" y="21600"/>
                </a:cubicBezTo>
                <a:cubicBezTo>
                  <a:pt x="16765" y="21600"/>
                  <a:pt x="21600" y="16768"/>
                  <a:pt x="21600" y="10802"/>
                </a:cubicBezTo>
                <a:cubicBezTo>
                  <a:pt x="21600" y="4837"/>
                  <a:pt x="16765" y="0"/>
                  <a:pt x="10800" y="0"/>
                </a:cubicBezTo>
                <a:close/>
              </a:path>
            </a:pathLst>
          </a:custGeom>
          <a:ln w="38100">
            <a:solidFill>
              <a:schemeClr val="accent1"/>
            </a:solidFill>
          </a:ln>
        </p:spPr>
      </p:pic>
      <p:grpSp>
        <p:nvGrpSpPr>
          <p:cNvPr id="344" name="Answer:…"/>
          <p:cNvGrpSpPr/>
          <p:nvPr/>
        </p:nvGrpSpPr>
        <p:grpSpPr>
          <a:xfrm>
            <a:off x="8343454" y="1484895"/>
            <a:ext cx="2548647" cy="2560447"/>
            <a:chOff x="0" y="0"/>
            <a:chExt cx="2548645" cy="2560446"/>
          </a:xfrm>
        </p:grpSpPr>
        <p:sp>
          <p:nvSpPr>
            <p:cNvPr id="342" name="Oval"/>
            <p:cNvSpPr/>
            <p:nvPr/>
          </p:nvSpPr>
          <p:spPr>
            <a:xfrm>
              <a:off x="0" y="-1"/>
              <a:ext cx="2548646" cy="2560448"/>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343" name="Answer:…"/>
            <p:cNvSpPr txBox="1"/>
            <p:nvPr/>
          </p:nvSpPr>
          <p:spPr>
            <a:xfrm>
              <a:off x="373240" y="883890"/>
              <a:ext cx="1802166" cy="792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400" b="1">
                  <a:solidFill>
                    <a:schemeClr val="accent1"/>
                  </a:solidFill>
                  <a:latin typeface="Arial"/>
                  <a:ea typeface="Arial"/>
                  <a:cs typeface="Arial"/>
                  <a:sym typeface="Arial"/>
                </a:defRPr>
              </a:pPr>
              <a:r>
                <a:t>Answer:</a:t>
              </a:r>
            </a:p>
            <a:p>
              <a:pPr algn="ctr">
                <a:defRPr sz="2400" b="1">
                  <a:solidFill>
                    <a:schemeClr val="accent1"/>
                  </a:solidFill>
                  <a:latin typeface="Arial"/>
                  <a:ea typeface="Arial"/>
                  <a:cs typeface="Arial"/>
                  <a:sym typeface="Arial"/>
                </a:defRPr>
              </a:pPr>
              <a:r>
                <a:t>A tiny virus</a:t>
              </a:r>
            </a:p>
          </p:txBody>
        </p:sp>
      </p:grpSp>
      <p:sp>
        <p:nvSpPr>
          <p:cNvPr id="345" name="Specifically, the rhinovirus from rhino, the Greek word for nose. Viruses are tiny microbes--so small, they can’t be seen with an ordinary microscope."/>
          <p:cNvSpPr txBox="1"/>
          <p:nvPr/>
        </p:nvSpPr>
        <p:spPr>
          <a:xfrm>
            <a:off x="5812806" y="4256366"/>
            <a:ext cx="5990702" cy="1503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chemeClr val="accent1"/>
                </a:solidFill>
                <a:latin typeface="Arial"/>
                <a:ea typeface="Arial"/>
                <a:cs typeface="Arial"/>
                <a:sym typeface="Arial"/>
              </a:defRPr>
            </a:lvl1pPr>
          </a:lstStyle>
          <a:p>
            <a:r>
              <a:t>Specifically, the rhinovirus from rhino, the Greek word for nose. Viruses are tiny microbes--so small, they can’t be seen with an ordinary microscope. </a:t>
            </a:r>
          </a:p>
        </p:txBody>
      </p:sp>
      <p:sp>
        <p:nvSpPr>
          <p:cNvPr id="346" name="TextBox 6"/>
          <p:cNvSpPr txBox="1"/>
          <p:nvPr/>
        </p:nvSpPr>
        <p:spPr>
          <a:xfrm>
            <a:off x="389391" y="4097296"/>
            <a:ext cx="2971198" cy="61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800" b="1">
                <a:solidFill>
                  <a:srgbClr val="CC1A2E"/>
                </a:solidFill>
                <a:latin typeface="Arial"/>
                <a:ea typeface="Arial"/>
                <a:cs typeface="Arial"/>
                <a:sym typeface="Arial"/>
              </a:defRPr>
            </a:pPr>
            <a:r>
              <a:t>Rhinovirus</a:t>
            </a:r>
            <a:r>
              <a:rPr b="0"/>
              <a:t>, magnified about 2 million times</a:t>
            </a:r>
          </a:p>
        </p:txBody>
      </p:sp>
      <p:sp>
        <p:nvSpPr>
          <p:cNvPr id="347" name="TextBox 7"/>
          <p:cNvSpPr txBox="1"/>
          <p:nvPr/>
        </p:nvSpPr>
        <p:spPr>
          <a:xfrm>
            <a:off x="2608046" y="5839374"/>
            <a:ext cx="3204762" cy="61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800">
                <a:solidFill>
                  <a:srgbClr val="CC1A2E"/>
                </a:solidFill>
                <a:latin typeface="Arial"/>
                <a:ea typeface="Arial"/>
                <a:cs typeface="Arial"/>
                <a:sym typeface="Arial"/>
              </a:defRPr>
            </a:pPr>
            <a:r>
              <a:t>Not to be confused with </a:t>
            </a:r>
            <a:r>
              <a:rPr b="1"/>
              <a:t>Rhinoceros</a:t>
            </a:r>
          </a:p>
        </p:txBody>
      </p:sp>
      <p:sp>
        <p:nvSpPr>
          <p:cNvPr id="348" name="Group"/>
          <p:cNvSpPr/>
          <p:nvPr/>
        </p:nvSpPr>
        <p:spPr>
          <a:xfrm>
            <a:off x="3257925" y="3855232"/>
            <a:ext cx="1905003" cy="1905002"/>
          </a:xfrm>
          <a:prstGeom prst="ellipse">
            <a:avLst/>
          </a:prstGeom>
          <a:solidFill>
            <a:srgbClr val="FFFFFF"/>
          </a:solidFill>
          <a:ln w="38100">
            <a:solidFill>
              <a:schemeClr val="accent1"/>
            </a:solidFill>
          </a:ln>
        </p:spPr>
        <p:txBody>
          <a:bodyPr lIns="45718" tIns="45718" rIns="45718" bIns="45718" anchor="ctr"/>
          <a:lstStyle/>
          <a:p>
            <a:endParaRPr/>
          </a:p>
        </p:txBody>
      </p:sp>
      <p:grpSp>
        <p:nvGrpSpPr>
          <p:cNvPr id="351" name="Oval 4"/>
          <p:cNvGrpSpPr/>
          <p:nvPr/>
        </p:nvGrpSpPr>
        <p:grpSpPr>
          <a:xfrm>
            <a:off x="6621716" y="1764937"/>
            <a:ext cx="1883819" cy="2000363"/>
            <a:chOff x="0" y="0"/>
            <a:chExt cx="1883817" cy="2000362"/>
          </a:xfrm>
        </p:grpSpPr>
        <p:sp>
          <p:nvSpPr>
            <p:cNvPr id="349"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50" name="A"/>
            <p:cNvSpPr txBox="1"/>
            <p:nvPr/>
          </p:nvSpPr>
          <p:spPr>
            <a:xfrm>
              <a:off x="330237" y="-1"/>
              <a:ext cx="1223343"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A</a:t>
              </a:r>
            </a:p>
          </p:txBody>
        </p:sp>
      </p:grpSp>
      <p:pic>
        <p:nvPicPr>
          <p:cNvPr id="352" name="AdobeStock_7007615 copy.png" descr="AdobeStock_7007615 cop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8908" y="4296610"/>
            <a:ext cx="1581542" cy="109132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ircle"/>
          <p:cNvSpPr/>
          <p:nvPr/>
        </p:nvSpPr>
        <p:spPr>
          <a:xfrm>
            <a:off x="3544546" y="1059266"/>
            <a:ext cx="5506245" cy="5506246"/>
          </a:xfrm>
          <a:prstGeom prst="ellipse">
            <a:avLst/>
          </a:prstGeom>
          <a:solidFill>
            <a:srgbClr val="FFFFFF"/>
          </a:solidFill>
          <a:ln w="38100">
            <a:solidFill>
              <a:schemeClr val="accent1"/>
            </a:solidFill>
          </a:ln>
        </p:spPr>
        <p:txBody>
          <a:bodyPr lIns="45718" tIns="45718" rIns="45718" bIns="45718" anchor="ctr"/>
          <a:lstStyle/>
          <a:p>
            <a:endParaRPr/>
          </a:p>
        </p:txBody>
      </p:sp>
      <p:sp>
        <p:nvSpPr>
          <p:cNvPr id="355"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358" name="Nose"/>
          <p:cNvGrpSpPr/>
          <p:nvPr/>
        </p:nvGrpSpPr>
        <p:grpSpPr>
          <a:xfrm>
            <a:off x="590024" y="4702002"/>
            <a:ext cx="1883818" cy="1892541"/>
            <a:chOff x="0" y="0"/>
            <a:chExt cx="1883817" cy="1892539"/>
          </a:xfrm>
        </p:grpSpPr>
        <p:sp>
          <p:nvSpPr>
            <p:cNvPr id="356"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57" name="Nose"/>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Nose</a:t>
              </a:r>
            </a:p>
          </p:txBody>
        </p:sp>
      </p:grpSp>
      <p:grpSp>
        <p:nvGrpSpPr>
          <p:cNvPr id="361" name="Knees"/>
          <p:cNvGrpSpPr/>
          <p:nvPr/>
        </p:nvGrpSpPr>
        <p:grpSpPr>
          <a:xfrm>
            <a:off x="2745103" y="4702002"/>
            <a:ext cx="1883819" cy="1892541"/>
            <a:chOff x="0" y="0"/>
            <a:chExt cx="1883817" cy="1892539"/>
          </a:xfrm>
        </p:grpSpPr>
        <p:sp>
          <p:nvSpPr>
            <p:cNvPr id="359"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60" name="Knees"/>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Knees</a:t>
              </a:r>
            </a:p>
          </p:txBody>
        </p:sp>
      </p:grpSp>
      <p:grpSp>
        <p:nvGrpSpPr>
          <p:cNvPr id="364" name="Ear"/>
          <p:cNvGrpSpPr/>
          <p:nvPr/>
        </p:nvGrpSpPr>
        <p:grpSpPr>
          <a:xfrm>
            <a:off x="7849669" y="4702002"/>
            <a:ext cx="1883819" cy="1892541"/>
            <a:chOff x="0" y="0"/>
            <a:chExt cx="1883817" cy="1892539"/>
          </a:xfrm>
        </p:grpSpPr>
        <p:sp>
          <p:nvSpPr>
            <p:cNvPr id="362"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63" name="Ear"/>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Ear</a:t>
              </a:r>
            </a:p>
          </p:txBody>
        </p:sp>
      </p:grpSp>
      <p:grpSp>
        <p:nvGrpSpPr>
          <p:cNvPr id="367" name="Toes"/>
          <p:cNvGrpSpPr/>
          <p:nvPr/>
        </p:nvGrpSpPr>
        <p:grpSpPr>
          <a:xfrm>
            <a:off x="10004751" y="4702002"/>
            <a:ext cx="1883819" cy="1892541"/>
            <a:chOff x="0" y="0"/>
            <a:chExt cx="1883817" cy="1892539"/>
          </a:xfrm>
        </p:grpSpPr>
        <p:sp>
          <p:nvSpPr>
            <p:cNvPr id="365"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366" name="Toes"/>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Toes</a:t>
              </a:r>
            </a:p>
          </p:txBody>
        </p:sp>
      </p:grpSp>
      <p:grpSp>
        <p:nvGrpSpPr>
          <p:cNvPr id="370" name="Question:  Where are the smallest bones in your body?"/>
          <p:cNvGrpSpPr/>
          <p:nvPr/>
        </p:nvGrpSpPr>
        <p:grpSpPr>
          <a:xfrm>
            <a:off x="8379921" y="1557288"/>
            <a:ext cx="2737845" cy="2750522"/>
            <a:chOff x="0" y="0"/>
            <a:chExt cx="2737844" cy="2750520"/>
          </a:xfrm>
        </p:grpSpPr>
        <p:sp>
          <p:nvSpPr>
            <p:cNvPr id="368" name="Oval"/>
            <p:cNvSpPr/>
            <p:nvPr/>
          </p:nvSpPr>
          <p:spPr>
            <a:xfrm>
              <a:off x="-1" y="-1"/>
              <a:ext cx="2737846" cy="2750522"/>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369" name="Question: Where are the smallest bones in your body?"/>
            <p:cNvSpPr txBox="1"/>
            <p:nvPr/>
          </p:nvSpPr>
          <p:spPr>
            <a:xfrm>
              <a:off x="400948" y="445527"/>
              <a:ext cx="1935947" cy="18594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chemeClr val="accent1"/>
                  </a:solidFill>
                  <a:latin typeface="Arial"/>
                  <a:ea typeface="Arial"/>
                  <a:cs typeface="Arial"/>
                  <a:sym typeface="Arial"/>
                </a:defRPr>
              </a:lvl1pPr>
            </a:lstStyle>
            <a:p>
              <a:r>
                <a:t>Question: Where are the smallest bones in your body?</a:t>
              </a:r>
            </a:p>
          </p:txBody>
        </p:sp>
      </p:grpSp>
      <p:grpSp>
        <p:nvGrpSpPr>
          <p:cNvPr id="373" name="Oval 4"/>
          <p:cNvGrpSpPr/>
          <p:nvPr/>
        </p:nvGrpSpPr>
        <p:grpSpPr>
          <a:xfrm>
            <a:off x="2194438" y="1366719"/>
            <a:ext cx="1883819" cy="2000364"/>
            <a:chOff x="0" y="0"/>
            <a:chExt cx="1883817" cy="2000362"/>
          </a:xfrm>
        </p:grpSpPr>
        <p:sp>
          <p:nvSpPr>
            <p:cNvPr id="371"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72" name="Q"/>
            <p:cNvSpPr txBox="1"/>
            <p:nvPr/>
          </p:nvSpPr>
          <p:spPr>
            <a:xfrm>
              <a:off x="283580" y="-1"/>
              <a:ext cx="1316658"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Q</a:t>
              </a:r>
            </a:p>
          </p:txBody>
        </p:sp>
      </p:grpSp>
      <p:pic>
        <p:nvPicPr>
          <p:cNvPr id="374" name="AdobeStock_216256905-[Converted].png" descr="AdobeStock_216256905-[Convert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4271" y="1366719"/>
            <a:ext cx="2286735" cy="48317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8648" y="1665519"/>
            <a:ext cx="4797469" cy="4797471"/>
          </a:xfrm>
          <a:custGeom>
            <a:avLst/>
            <a:gdLst/>
            <a:ahLst/>
            <a:cxnLst>
              <a:cxn ang="0">
                <a:pos x="wd2" y="hd2"/>
              </a:cxn>
              <a:cxn ang="5400000">
                <a:pos x="wd2" y="hd2"/>
              </a:cxn>
              <a:cxn ang="10800000">
                <a:pos x="wd2" y="hd2"/>
              </a:cxn>
              <a:cxn ang="16200000">
                <a:pos x="wd2" y="hd2"/>
              </a:cxn>
            </a:cxnLst>
            <a:rect l="0" t="0" r="r" b="b"/>
            <a:pathLst>
              <a:path w="19678" h="20595" extrusionOk="0">
                <a:moveTo>
                  <a:pt x="9838" y="0"/>
                </a:moveTo>
                <a:cubicBezTo>
                  <a:pt x="7320"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6" y="0"/>
                  <a:pt x="9838" y="0"/>
                </a:cubicBezTo>
                <a:close/>
              </a:path>
            </a:pathLst>
          </a:custGeom>
          <a:ln w="38100">
            <a:solidFill>
              <a:schemeClr val="accent1"/>
            </a:solidFill>
          </a:ln>
        </p:spPr>
      </p:pic>
      <p:sp>
        <p:nvSpPr>
          <p:cNvPr id="377"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380" name="Answer:…"/>
          <p:cNvGrpSpPr/>
          <p:nvPr/>
        </p:nvGrpSpPr>
        <p:grpSpPr>
          <a:xfrm>
            <a:off x="8104431" y="2145295"/>
            <a:ext cx="2548647" cy="2560447"/>
            <a:chOff x="0" y="0"/>
            <a:chExt cx="2548645" cy="2560446"/>
          </a:xfrm>
        </p:grpSpPr>
        <p:sp>
          <p:nvSpPr>
            <p:cNvPr id="378" name="Oval"/>
            <p:cNvSpPr/>
            <p:nvPr/>
          </p:nvSpPr>
          <p:spPr>
            <a:xfrm>
              <a:off x="0" y="-1"/>
              <a:ext cx="2548646" cy="2560448"/>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379" name="Answer:…"/>
            <p:cNvSpPr txBox="1"/>
            <p:nvPr/>
          </p:nvSpPr>
          <p:spPr>
            <a:xfrm>
              <a:off x="373240" y="706090"/>
              <a:ext cx="1802166" cy="11482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400" b="1">
                  <a:solidFill>
                    <a:schemeClr val="accent1"/>
                  </a:solidFill>
                  <a:latin typeface="Arial"/>
                  <a:ea typeface="Arial"/>
                  <a:cs typeface="Arial"/>
                  <a:sym typeface="Arial"/>
                </a:defRPr>
              </a:pPr>
              <a:r>
                <a:t>Answer:</a:t>
              </a:r>
            </a:p>
            <a:p>
              <a:pPr algn="ctr">
                <a:defRPr sz="2400" b="1">
                  <a:solidFill>
                    <a:schemeClr val="accent1"/>
                  </a:solidFill>
                  <a:latin typeface="Arial"/>
                  <a:ea typeface="Arial"/>
                  <a:cs typeface="Arial"/>
                  <a:sym typeface="Arial"/>
                </a:defRPr>
              </a:pPr>
              <a:r>
                <a:t>In your inner ear</a:t>
              </a:r>
            </a:p>
          </p:txBody>
        </p:sp>
      </p:grpSp>
      <p:sp>
        <p:nvSpPr>
          <p:cNvPr id="381" name="Three tiny bones, deep inside your head, carry sound from your eardrum to your brain"/>
          <p:cNvSpPr txBox="1"/>
          <p:nvPr/>
        </p:nvSpPr>
        <p:spPr>
          <a:xfrm>
            <a:off x="5061358" y="5089476"/>
            <a:ext cx="6831605" cy="792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chemeClr val="accent1"/>
                </a:solidFill>
                <a:latin typeface="Arial"/>
                <a:ea typeface="Arial"/>
                <a:cs typeface="Arial"/>
                <a:sym typeface="Arial"/>
              </a:defRPr>
            </a:lvl1pPr>
          </a:lstStyle>
          <a:p>
            <a:r>
              <a:t>Three tiny bones, deep inside your head, carry sound from your eardrum to your brain</a:t>
            </a:r>
          </a:p>
        </p:txBody>
      </p:sp>
      <p:grpSp>
        <p:nvGrpSpPr>
          <p:cNvPr id="388" name="Group"/>
          <p:cNvGrpSpPr/>
          <p:nvPr/>
        </p:nvGrpSpPr>
        <p:grpSpPr>
          <a:xfrm>
            <a:off x="2060488" y="2387653"/>
            <a:ext cx="1778501" cy="3178145"/>
            <a:chOff x="1340881" y="-12020"/>
            <a:chExt cx="1778500" cy="3178143"/>
          </a:xfrm>
        </p:grpSpPr>
        <p:sp>
          <p:nvSpPr>
            <p:cNvPr id="382" name="TextBox 9"/>
            <p:cNvSpPr txBox="1"/>
            <p:nvPr/>
          </p:nvSpPr>
          <p:spPr>
            <a:xfrm>
              <a:off x="1340881" y="-12021"/>
              <a:ext cx="980474" cy="3506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defTabSz="913274">
                <a:defRPr sz="1800">
                  <a:latin typeface="Arial"/>
                  <a:ea typeface="Arial"/>
                  <a:cs typeface="Arial"/>
                  <a:sym typeface="Arial"/>
                </a:defRPr>
              </a:lvl1pPr>
            </a:lstStyle>
            <a:p>
              <a:r>
                <a:t>Hammer</a:t>
              </a:r>
            </a:p>
          </p:txBody>
        </p:sp>
        <p:sp>
          <p:nvSpPr>
            <p:cNvPr id="383" name="TextBox 11"/>
            <p:cNvSpPr txBox="1"/>
            <p:nvPr/>
          </p:nvSpPr>
          <p:spPr>
            <a:xfrm>
              <a:off x="2519760" y="163309"/>
              <a:ext cx="599623" cy="3506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defTabSz="913274">
                <a:defRPr sz="1800">
                  <a:latin typeface="Arial"/>
                  <a:ea typeface="Arial"/>
                  <a:cs typeface="Arial"/>
                  <a:sym typeface="Arial"/>
                </a:defRPr>
              </a:lvl1pPr>
            </a:lstStyle>
            <a:p>
              <a:r>
                <a:t>Anvil</a:t>
              </a:r>
            </a:p>
          </p:txBody>
        </p:sp>
        <p:sp>
          <p:nvSpPr>
            <p:cNvPr id="384" name="TextBox 12"/>
            <p:cNvSpPr txBox="1"/>
            <p:nvPr/>
          </p:nvSpPr>
          <p:spPr>
            <a:xfrm>
              <a:off x="1711245" y="2815464"/>
              <a:ext cx="777435" cy="350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defTabSz="913274">
                <a:defRPr sz="1800">
                  <a:latin typeface="Arial"/>
                  <a:ea typeface="Arial"/>
                  <a:cs typeface="Arial"/>
                  <a:sym typeface="Arial"/>
                </a:defRPr>
              </a:lvl1pPr>
            </a:lstStyle>
            <a:p>
              <a:r>
                <a:t>Stirrup</a:t>
              </a:r>
            </a:p>
          </p:txBody>
        </p:sp>
        <p:sp>
          <p:nvSpPr>
            <p:cNvPr id="385" name="Straight Arrow Connector 14"/>
            <p:cNvSpPr/>
            <p:nvPr/>
          </p:nvSpPr>
          <p:spPr>
            <a:xfrm>
              <a:off x="1770520" y="337055"/>
              <a:ext cx="380125" cy="1120882"/>
            </a:xfrm>
            <a:prstGeom prst="line">
              <a:avLst/>
            </a:prstGeom>
            <a:noFill/>
            <a:ln w="12700" cap="flat">
              <a:solidFill>
                <a:schemeClr val="accent1"/>
              </a:solidFill>
              <a:prstDash val="solid"/>
              <a:miter lim="800000"/>
              <a:tailEnd type="triangle" w="med" len="med"/>
            </a:ln>
            <a:effectLst/>
          </p:spPr>
          <p:txBody>
            <a:bodyPr wrap="square" lIns="45718" tIns="45718" rIns="45718" bIns="45718" numCol="1" anchor="t">
              <a:noAutofit/>
            </a:bodyPr>
            <a:lstStyle/>
            <a:p>
              <a:endParaRPr/>
            </a:p>
          </p:txBody>
        </p:sp>
        <p:sp>
          <p:nvSpPr>
            <p:cNvPr id="386" name="Straight Arrow Connector 16"/>
            <p:cNvSpPr/>
            <p:nvPr/>
          </p:nvSpPr>
          <p:spPr>
            <a:xfrm flipH="1">
              <a:off x="2247195" y="434406"/>
              <a:ext cx="539518" cy="1023531"/>
            </a:xfrm>
            <a:prstGeom prst="line">
              <a:avLst/>
            </a:prstGeom>
            <a:noFill/>
            <a:ln w="12700" cap="flat">
              <a:solidFill>
                <a:schemeClr val="accent1"/>
              </a:solidFill>
              <a:prstDash val="solid"/>
              <a:miter lim="800000"/>
              <a:tailEnd type="triangle" w="med" len="med"/>
            </a:ln>
            <a:effectLst/>
          </p:spPr>
          <p:txBody>
            <a:bodyPr wrap="square" lIns="45718" tIns="45718" rIns="45718" bIns="45718" numCol="1" anchor="t">
              <a:noAutofit/>
            </a:bodyPr>
            <a:lstStyle/>
            <a:p>
              <a:endParaRPr/>
            </a:p>
          </p:txBody>
        </p:sp>
        <p:sp>
          <p:nvSpPr>
            <p:cNvPr id="387" name="Straight Arrow Connector 18"/>
            <p:cNvSpPr/>
            <p:nvPr/>
          </p:nvSpPr>
          <p:spPr>
            <a:xfrm flipV="1">
              <a:off x="2128871" y="1827265"/>
              <a:ext cx="385264" cy="989310"/>
            </a:xfrm>
            <a:prstGeom prst="line">
              <a:avLst/>
            </a:prstGeom>
            <a:noFill/>
            <a:ln w="12700" cap="flat">
              <a:solidFill>
                <a:schemeClr val="accent1"/>
              </a:solidFill>
              <a:prstDash val="solid"/>
              <a:miter lim="800000"/>
              <a:tailEnd type="triangle" w="med" len="med"/>
            </a:ln>
            <a:effectLst/>
          </p:spPr>
          <p:txBody>
            <a:bodyPr wrap="square" lIns="45718" tIns="45718" rIns="45718" bIns="45718" numCol="1" anchor="t">
              <a:noAutofit/>
            </a:bodyPr>
            <a:lstStyle/>
            <a:p>
              <a:endParaRPr/>
            </a:p>
          </p:txBody>
        </p:sp>
      </p:grpSp>
      <p:grpSp>
        <p:nvGrpSpPr>
          <p:cNvPr id="391" name="Oval 4"/>
          <p:cNvGrpSpPr/>
          <p:nvPr/>
        </p:nvGrpSpPr>
        <p:grpSpPr>
          <a:xfrm>
            <a:off x="6432224" y="2361768"/>
            <a:ext cx="1883819" cy="2000363"/>
            <a:chOff x="0" y="0"/>
            <a:chExt cx="1883817" cy="2000362"/>
          </a:xfrm>
        </p:grpSpPr>
        <p:sp>
          <p:nvSpPr>
            <p:cNvPr id="389"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390" name="A"/>
            <p:cNvSpPr txBox="1"/>
            <p:nvPr/>
          </p:nvSpPr>
          <p:spPr>
            <a:xfrm>
              <a:off x="330237" y="-1"/>
              <a:ext cx="1223343"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A</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Untitled-1.png" descr="Untitled-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44625" y="1059266"/>
            <a:ext cx="5506086" cy="5506166"/>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6"/>
                </a:cubicBezTo>
                <a:cubicBezTo>
                  <a:pt x="-961" y="7038"/>
                  <a:pt x="-961" y="13557"/>
                  <a:pt x="2882" y="17579"/>
                </a:cubicBezTo>
                <a:cubicBezTo>
                  <a:pt x="6724" y="21600"/>
                  <a:pt x="12954" y="21600"/>
                  <a:pt x="16796" y="17579"/>
                </a:cubicBezTo>
                <a:cubicBezTo>
                  <a:pt x="20639" y="13557"/>
                  <a:pt x="20639" y="7038"/>
                  <a:pt x="16796" y="3016"/>
                </a:cubicBezTo>
                <a:cubicBezTo>
                  <a:pt x="14875" y="1006"/>
                  <a:pt x="12357" y="0"/>
                  <a:pt x="9839" y="0"/>
                </a:cubicBezTo>
                <a:close/>
              </a:path>
            </a:pathLst>
          </a:custGeom>
          <a:ln w="38100">
            <a:solidFill>
              <a:schemeClr val="accent1"/>
            </a:solidFill>
          </a:ln>
        </p:spPr>
      </p:pic>
      <p:sp>
        <p:nvSpPr>
          <p:cNvPr id="394"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397" name="42"/>
          <p:cNvGrpSpPr/>
          <p:nvPr/>
        </p:nvGrpSpPr>
        <p:grpSpPr>
          <a:xfrm>
            <a:off x="590024" y="4702002"/>
            <a:ext cx="1883818" cy="1892541"/>
            <a:chOff x="0" y="0"/>
            <a:chExt cx="1883817" cy="1892539"/>
          </a:xfrm>
        </p:grpSpPr>
        <p:sp>
          <p:nvSpPr>
            <p:cNvPr id="395"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96" name="42"/>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42</a:t>
              </a:r>
            </a:p>
          </p:txBody>
        </p:sp>
      </p:grpSp>
      <p:grpSp>
        <p:nvGrpSpPr>
          <p:cNvPr id="400" name="42 million"/>
          <p:cNvGrpSpPr/>
          <p:nvPr/>
        </p:nvGrpSpPr>
        <p:grpSpPr>
          <a:xfrm>
            <a:off x="2745103" y="4702002"/>
            <a:ext cx="1883819" cy="1892541"/>
            <a:chOff x="0" y="0"/>
            <a:chExt cx="1883817" cy="1892539"/>
          </a:xfrm>
        </p:grpSpPr>
        <p:sp>
          <p:nvSpPr>
            <p:cNvPr id="398"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399" name="42 million"/>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lnSpc>
                  <a:spcPct val="115000"/>
                </a:lnSpc>
                <a:defRPr sz="1600" b="1">
                  <a:solidFill>
                    <a:srgbClr val="FFFFFF"/>
                  </a:solidFill>
                  <a:latin typeface="Arial"/>
                  <a:ea typeface="Arial"/>
                  <a:cs typeface="Arial"/>
                  <a:sym typeface="Arial"/>
                </a:defRPr>
              </a:lvl1pPr>
            </a:lstStyle>
            <a:p>
              <a:r>
                <a:t>42 million</a:t>
              </a:r>
            </a:p>
          </p:txBody>
        </p:sp>
      </p:grpSp>
      <p:grpSp>
        <p:nvGrpSpPr>
          <p:cNvPr id="403" name="Billions and billions"/>
          <p:cNvGrpSpPr/>
          <p:nvPr/>
        </p:nvGrpSpPr>
        <p:grpSpPr>
          <a:xfrm>
            <a:off x="7849669" y="4702002"/>
            <a:ext cx="1883819" cy="1892541"/>
            <a:chOff x="0" y="0"/>
            <a:chExt cx="1883817" cy="1892539"/>
          </a:xfrm>
        </p:grpSpPr>
        <p:sp>
          <p:nvSpPr>
            <p:cNvPr id="401"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402" name="Billions and billions"/>
            <p:cNvSpPr txBox="1"/>
            <p:nvPr/>
          </p:nvSpPr>
          <p:spPr>
            <a:xfrm>
              <a:off x="275878" y="675275"/>
              <a:ext cx="1332061" cy="5419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Billions and billions</a:t>
              </a:r>
            </a:p>
          </p:txBody>
        </p:sp>
      </p:grpSp>
      <p:grpSp>
        <p:nvGrpSpPr>
          <p:cNvPr id="406" name="Trillions"/>
          <p:cNvGrpSpPr/>
          <p:nvPr/>
        </p:nvGrpSpPr>
        <p:grpSpPr>
          <a:xfrm>
            <a:off x="10004751" y="4702002"/>
            <a:ext cx="1883819" cy="1892541"/>
            <a:chOff x="0" y="0"/>
            <a:chExt cx="1883817" cy="1892539"/>
          </a:xfrm>
        </p:grpSpPr>
        <p:sp>
          <p:nvSpPr>
            <p:cNvPr id="404"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405" name="Trillions"/>
            <p:cNvSpPr txBox="1"/>
            <p:nvPr/>
          </p:nvSpPr>
          <p:spPr>
            <a:xfrm>
              <a:off x="275878" y="789575"/>
              <a:ext cx="1332061" cy="3133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Trillions</a:t>
              </a:r>
            </a:p>
          </p:txBody>
        </p:sp>
      </p:grpSp>
      <p:grpSp>
        <p:nvGrpSpPr>
          <p:cNvPr id="409" name="Question:  How many microbes live…"/>
          <p:cNvGrpSpPr/>
          <p:nvPr/>
        </p:nvGrpSpPr>
        <p:grpSpPr>
          <a:xfrm>
            <a:off x="8680950" y="1539863"/>
            <a:ext cx="2680545" cy="2692957"/>
            <a:chOff x="0" y="0"/>
            <a:chExt cx="2680544" cy="2692955"/>
          </a:xfrm>
        </p:grpSpPr>
        <p:sp>
          <p:nvSpPr>
            <p:cNvPr id="407" name="Oval"/>
            <p:cNvSpPr/>
            <p:nvPr/>
          </p:nvSpPr>
          <p:spPr>
            <a:xfrm>
              <a:off x="-1" y="0"/>
              <a:ext cx="2680546" cy="2692956"/>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408" name="Question: How many microbes live in your gut?"/>
            <p:cNvSpPr txBox="1"/>
            <p:nvPr/>
          </p:nvSpPr>
          <p:spPr>
            <a:xfrm>
              <a:off x="392556" y="416745"/>
              <a:ext cx="1895432" cy="18594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400" b="1">
                  <a:solidFill>
                    <a:schemeClr val="accent1"/>
                  </a:solidFill>
                  <a:latin typeface="Arial"/>
                  <a:ea typeface="Arial"/>
                  <a:cs typeface="Arial"/>
                  <a:sym typeface="Arial"/>
                </a:defRPr>
              </a:pPr>
              <a:r>
                <a:t>Question: How many microbes live in your gut?</a:t>
              </a:r>
            </a:p>
          </p:txBody>
        </p:sp>
      </p:grpSp>
      <p:grpSp>
        <p:nvGrpSpPr>
          <p:cNvPr id="412" name="Oval 4"/>
          <p:cNvGrpSpPr/>
          <p:nvPr/>
        </p:nvGrpSpPr>
        <p:grpSpPr>
          <a:xfrm>
            <a:off x="2194438" y="1366719"/>
            <a:ext cx="1883819" cy="2000364"/>
            <a:chOff x="0" y="0"/>
            <a:chExt cx="1883817" cy="2000362"/>
          </a:xfrm>
        </p:grpSpPr>
        <p:sp>
          <p:nvSpPr>
            <p:cNvPr id="410"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411" name="Q"/>
            <p:cNvSpPr txBox="1"/>
            <p:nvPr/>
          </p:nvSpPr>
          <p:spPr>
            <a:xfrm>
              <a:off x="283580" y="-1"/>
              <a:ext cx="1316658"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Q</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8471" y="1665519"/>
            <a:ext cx="4797426" cy="4797471"/>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36" y="0"/>
                  <a:pt x="5273" y="1005"/>
                  <a:pt x="3165" y="3016"/>
                </a:cubicBezTo>
                <a:cubicBezTo>
                  <a:pt x="1055" y="5026"/>
                  <a:pt x="0" y="7662"/>
                  <a:pt x="0" y="10297"/>
                </a:cubicBezTo>
                <a:cubicBezTo>
                  <a:pt x="0" y="12933"/>
                  <a:pt x="1055" y="15568"/>
                  <a:pt x="3165" y="17579"/>
                </a:cubicBezTo>
                <a:cubicBezTo>
                  <a:pt x="7382" y="21600"/>
                  <a:pt x="14220" y="21600"/>
                  <a:pt x="18437" y="17579"/>
                </a:cubicBezTo>
                <a:cubicBezTo>
                  <a:pt x="20546" y="15568"/>
                  <a:pt x="21600" y="12933"/>
                  <a:pt x="21600" y="10297"/>
                </a:cubicBezTo>
                <a:cubicBezTo>
                  <a:pt x="21600" y="7662"/>
                  <a:pt x="20546" y="5026"/>
                  <a:pt x="18437" y="3016"/>
                </a:cubicBezTo>
                <a:cubicBezTo>
                  <a:pt x="16329" y="1005"/>
                  <a:pt x="13564" y="0"/>
                  <a:pt x="10800" y="0"/>
                </a:cubicBezTo>
                <a:close/>
              </a:path>
            </a:pathLst>
          </a:custGeom>
          <a:ln w="12700">
            <a:miter lim="400000"/>
          </a:ln>
        </p:spPr>
      </p:pic>
      <p:sp>
        <p:nvSpPr>
          <p:cNvPr id="415" name="Circle"/>
          <p:cNvSpPr/>
          <p:nvPr/>
        </p:nvSpPr>
        <p:spPr>
          <a:xfrm>
            <a:off x="338676" y="1665520"/>
            <a:ext cx="4797744" cy="4797743"/>
          </a:xfrm>
          <a:prstGeom prst="ellipse">
            <a:avLst/>
          </a:prstGeom>
          <a:ln w="38100">
            <a:solidFill>
              <a:schemeClr val="accent1"/>
            </a:solidFill>
          </a:ln>
        </p:spPr>
        <p:txBody>
          <a:bodyPr lIns="45718" tIns="45718" rIns="45718" bIns="45718" anchor="ctr"/>
          <a:lstStyle/>
          <a:p>
            <a:endParaRPr/>
          </a:p>
        </p:txBody>
      </p:sp>
      <p:sp>
        <p:nvSpPr>
          <p:cNvPr id="416"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419" name="Answer:…"/>
          <p:cNvGrpSpPr/>
          <p:nvPr/>
        </p:nvGrpSpPr>
        <p:grpSpPr>
          <a:xfrm>
            <a:off x="8229549" y="1496828"/>
            <a:ext cx="2548647" cy="2560448"/>
            <a:chOff x="0" y="0"/>
            <a:chExt cx="2548645" cy="2560446"/>
          </a:xfrm>
        </p:grpSpPr>
        <p:sp>
          <p:nvSpPr>
            <p:cNvPr id="417" name="Oval"/>
            <p:cNvSpPr/>
            <p:nvPr/>
          </p:nvSpPr>
          <p:spPr>
            <a:xfrm>
              <a:off x="0" y="-1"/>
              <a:ext cx="2548646" cy="2560448"/>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418" name="Answer:…"/>
            <p:cNvSpPr txBox="1"/>
            <p:nvPr/>
          </p:nvSpPr>
          <p:spPr>
            <a:xfrm>
              <a:off x="373240" y="883890"/>
              <a:ext cx="1802166" cy="792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400" b="1">
                  <a:solidFill>
                    <a:schemeClr val="accent1"/>
                  </a:solidFill>
                  <a:latin typeface="Arial"/>
                  <a:ea typeface="Arial"/>
                  <a:cs typeface="Arial"/>
                  <a:sym typeface="Arial"/>
                </a:defRPr>
              </a:pPr>
              <a:r>
                <a:t>Answer:</a:t>
              </a:r>
            </a:p>
            <a:p>
              <a:pPr algn="ctr">
                <a:defRPr sz="2400" b="1">
                  <a:solidFill>
                    <a:schemeClr val="accent1"/>
                  </a:solidFill>
                  <a:latin typeface="Arial"/>
                  <a:ea typeface="Arial"/>
                  <a:cs typeface="Arial"/>
                  <a:sym typeface="Arial"/>
                </a:defRPr>
              </a:pPr>
              <a:r>
                <a:t>Trillions</a:t>
              </a:r>
            </a:p>
          </p:txBody>
        </p:sp>
      </p:grpSp>
      <p:sp>
        <p:nvSpPr>
          <p:cNvPr id="420" name="It’s a jungle in there!  Bacteria, yeasts, funguses, viruses—lots of invisible, tiny microorganisms live almost everywhere in the body. But they belong there in our stomach and intestines. They help us digest our food."/>
          <p:cNvSpPr txBox="1"/>
          <p:nvPr/>
        </p:nvSpPr>
        <p:spPr>
          <a:xfrm>
            <a:off x="5036039" y="4368844"/>
            <a:ext cx="6831605" cy="1859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chemeClr val="accent1"/>
                </a:solidFill>
                <a:latin typeface="Arial"/>
                <a:ea typeface="Arial"/>
                <a:cs typeface="Arial"/>
                <a:sym typeface="Arial"/>
              </a:defRPr>
            </a:lvl1pPr>
          </a:lstStyle>
          <a:p>
            <a:r>
              <a:t>It’s a jungle in there! Bacteria, yeasts, funguses, viruses—lots of invisible, tiny microorganisms live almost everywhere in the body. But they belong there in our stomach and intestines. They help us digest our food. </a:t>
            </a:r>
          </a:p>
        </p:txBody>
      </p:sp>
      <p:grpSp>
        <p:nvGrpSpPr>
          <p:cNvPr id="423" name="Oval 4"/>
          <p:cNvGrpSpPr/>
          <p:nvPr/>
        </p:nvGrpSpPr>
        <p:grpSpPr>
          <a:xfrm>
            <a:off x="6568023" y="1805708"/>
            <a:ext cx="1883819" cy="2000364"/>
            <a:chOff x="0" y="0"/>
            <a:chExt cx="1883817" cy="2000362"/>
          </a:xfrm>
        </p:grpSpPr>
        <p:sp>
          <p:nvSpPr>
            <p:cNvPr id="421"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422" name="A"/>
            <p:cNvSpPr txBox="1"/>
            <p:nvPr/>
          </p:nvSpPr>
          <p:spPr>
            <a:xfrm>
              <a:off x="330237" y="-1"/>
              <a:ext cx="1223343"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A</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44625" y="1059363"/>
            <a:ext cx="5476359" cy="5506070"/>
          </a:xfrm>
          <a:custGeom>
            <a:avLst/>
            <a:gdLst/>
            <a:ahLst/>
            <a:cxnLst>
              <a:cxn ang="0">
                <a:pos x="wd2" y="hd2"/>
              </a:cxn>
              <a:cxn ang="5400000">
                <a:pos x="wd2" y="hd2"/>
              </a:cxn>
              <a:cxn ang="10800000">
                <a:pos x="wd2" y="hd2"/>
              </a:cxn>
              <a:cxn ang="16200000">
                <a:pos x="wd2" y="hd2"/>
              </a:cxn>
            </a:cxnLst>
            <a:rect l="0" t="0" r="r" b="b"/>
            <a:pathLst>
              <a:path w="20589" h="20595" extrusionOk="0">
                <a:moveTo>
                  <a:pt x="10348" y="0"/>
                </a:moveTo>
                <a:cubicBezTo>
                  <a:pt x="7699" y="0"/>
                  <a:pt x="5052" y="1006"/>
                  <a:pt x="3031" y="3016"/>
                </a:cubicBezTo>
                <a:cubicBezTo>
                  <a:pt x="-1011" y="7038"/>
                  <a:pt x="-1011" y="13557"/>
                  <a:pt x="3031" y="17579"/>
                </a:cubicBezTo>
                <a:cubicBezTo>
                  <a:pt x="7073" y="21600"/>
                  <a:pt x="13625" y="21600"/>
                  <a:pt x="17667" y="17579"/>
                </a:cubicBezTo>
                <a:cubicBezTo>
                  <a:pt x="19302" y="15952"/>
                  <a:pt x="20277" y="13916"/>
                  <a:pt x="20589" y="11803"/>
                </a:cubicBezTo>
                <a:lnTo>
                  <a:pt x="20589" y="8792"/>
                </a:lnTo>
                <a:cubicBezTo>
                  <a:pt x="20277" y="6678"/>
                  <a:pt x="19302" y="4643"/>
                  <a:pt x="17667" y="3016"/>
                </a:cubicBezTo>
                <a:cubicBezTo>
                  <a:pt x="15646" y="1006"/>
                  <a:pt x="12998" y="0"/>
                  <a:pt x="10348" y="0"/>
                </a:cubicBezTo>
                <a:close/>
              </a:path>
            </a:pathLst>
          </a:custGeom>
          <a:ln w="12700">
            <a:miter lim="400000"/>
          </a:ln>
        </p:spPr>
      </p:pic>
      <p:sp>
        <p:nvSpPr>
          <p:cNvPr id="426" name="Circle"/>
          <p:cNvSpPr/>
          <p:nvPr/>
        </p:nvSpPr>
        <p:spPr>
          <a:xfrm>
            <a:off x="3563675" y="1040137"/>
            <a:ext cx="5506245" cy="5506246"/>
          </a:xfrm>
          <a:prstGeom prst="ellipse">
            <a:avLst/>
          </a:prstGeom>
          <a:ln w="38100">
            <a:solidFill>
              <a:schemeClr val="accent1"/>
            </a:solidFill>
          </a:ln>
        </p:spPr>
        <p:txBody>
          <a:bodyPr lIns="45718" tIns="45718" rIns="45718" bIns="45718" anchor="ctr"/>
          <a:lstStyle/>
          <a:p>
            <a:endParaRPr/>
          </a:p>
        </p:txBody>
      </p:sp>
      <p:sp>
        <p:nvSpPr>
          <p:cNvPr id="427" name="TextBox 1"/>
          <p:cNvSpPr txBox="1"/>
          <p:nvPr/>
        </p:nvSpPr>
        <p:spPr>
          <a:xfrm>
            <a:off x="319626" y="364278"/>
            <a:ext cx="5160109"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430" name="Two inches a month"/>
          <p:cNvGrpSpPr/>
          <p:nvPr/>
        </p:nvGrpSpPr>
        <p:grpSpPr>
          <a:xfrm>
            <a:off x="590024" y="4702002"/>
            <a:ext cx="1883818" cy="1892541"/>
            <a:chOff x="0" y="0"/>
            <a:chExt cx="1883817" cy="1892539"/>
          </a:xfrm>
        </p:grpSpPr>
        <p:sp>
          <p:nvSpPr>
            <p:cNvPr id="428"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429" name="Two inches a month"/>
            <p:cNvSpPr txBox="1"/>
            <p:nvPr/>
          </p:nvSpPr>
          <p:spPr>
            <a:xfrm>
              <a:off x="275878" y="675275"/>
              <a:ext cx="1332061" cy="5419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Two inches a month</a:t>
              </a:r>
            </a:p>
          </p:txBody>
        </p:sp>
      </p:grpSp>
      <p:grpSp>
        <p:nvGrpSpPr>
          <p:cNvPr id="433" name="Six feet a year"/>
          <p:cNvGrpSpPr/>
          <p:nvPr/>
        </p:nvGrpSpPr>
        <p:grpSpPr>
          <a:xfrm>
            <a:off x="2745103" y="4702002"/>
            <a:ext cx="1883819" cy="1892541"/>
            <a:chOff x="0" y="0"/>
            <a:chExt cx="1883817" cy="1892539"/>
          </a:xfrm>
        </p:grpSpPr>
        <p:sp>
          <p:nvSpPr>
            <p:cNvPr id="431"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432" name="Six feet a year"/>
            <p:cNvSpPr txBox="1"/>
            <p:nvPr/>
          </p:nvSpPr>
          <p:spPr>
            <a:xfrm>
              <a:off x="275878" y="675275"/>
              <a:ext cx="1332061" cy="5419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Six feet a year</a:t>
              </a:r>
            </a:p>
          </p:txBody>
        </p:sp>
      </p:grpSp>
      <p:grpSp>
        <p:nvGrpSpPr>
          <p:cNvPr id="436" name="½ inch a month"/>
          <p:cNvGrpSpPr/>
          <p:nvPr/>
        </p:nvGrpSpPr>
        <p:grpSpPr>
          <a:xfrm>
            <a:off x="7849669" y="4702002"/>
            <a:ext cx="1883819" cy="1892541"/>
            <a:chOff x="0" y="0"/>
            <a:chExt cx="1883817" cy="1892539"/>
          </a:xfrm>
        </p:grpSpPr>
        <p:sp>
          <p:nvSpPr>
            <p:cNvPr id="434"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435" name="½ inch a month"/>
            <p:cNvSpPr txBox="1"/>
            <p:nvPr/>
          </p:nvSpPr>
          <p:spPr>
            <a:xfrm>
              <a:off x="275878" y="675275"/>
              <a:ext cx="1332061" cy="5419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½ inch a month</a:t>
              </a:r>
            </a:p>
          </p:txBody>
        </p:sp>
      </p:grpSp>
      <p:grpSp>
        <p:nvGrpSpPr>
          <p:cNvPr id="439" name="Depends on your shampoo"/>
          <p:cNvGrpSpPr/>
          <p:nvPr/>
        </p:nvGrpSpPr>
        <p:grpSpPr>
          <a:xfrm>
            <a:off x="10004751" y="4702002"/>
            <a:ext cx="1883819" cy="1892541"/>
            <a:chOff x="0" y="0"/>
            <a:chExt cx="1883817" cy="1892539"/>
          </a:xfrm>
        </p:grpSpPr>
        <p:sp>
          <p:nvSpPr>
            <p:cNvPr id="437"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b="1">
                  <a:solidFill>
                    <a:srgbClr val="FFFFFF"/>
                  </a:solidFill>
                  <a:latin typeface="Arial"/>
                  <a:ea typeface="Arial"/>
                  <a:cs typeface="Arial"/>
                  <a:sym typeface="Arial"/>
                </a:defRPr>
              </a:pPr>
              <a:endParaRPr/>
            </a:p>
          </p:txBody>
        </p:sp>
        <p:sp>
          <p:nvSpPr>
            <p:cNvPr id="438" name="Depends on your shampoo"/>
            <p:cNvSpPr txBox="1"/>
            <p:nvPr/>
          </p:nvSpPr>
          <p:spPr>
            <a:xfrm>
              <a:off x="275878" y="560975"/>
              <a:ext cx="1332061" cy="7705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Depends on your shampoo</a:t>
              </a:r>
            </a:p>
          </p:txBody>
        </p:sp>
      </p:grpSp>
      <p:grpSp>
        <p:nvGrpSpPr>
          <p:cNvPr id="442" name="Question:…"/>
          <p:cNvGrpSpPr/>
          <p:nvPr/>
        </p:nvGrpSpPr>
        <p:grpSpPr>
          <a:xfrm>
            <a:off x="8680952" y="1539865"/>
            <a:ext cx="2548647" cy="2560447"/>
            <a:chOff x="0" y="0"/>
            <a:chExt cx="2548645" cy="2560446"/>
          </a:xfrm>
        </p:grpSpPr>
        <p:sp>
          <p:nvSpPr>
            <p:cNvPr id="440" name="Oval"/>
            <p:cNvSpPr/>
            <p:nvPr/>
          </p:nvSpPr>
          <p:spPr>
            <a:xfrm>
              <a:off x="0" y="-1"/>
              <a:ext cx="2548646" cy="2560448"/>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441" name="Question:…"/>
            <p:cNvSpPr txBox="1"/>
            <p:nvPr/>
          </p:nvSpPr>
          <p:spPr>
            <a:xfrm>
              <a:off x="373240" y="528290"/>
              <a:ext cx="1802166" cy="15038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400" b="1">
                  <a:solidFill>
                    <a:schemeClr val="accent1"/>
                  </a:solidFill>
                  <a:latin typeface="Arial"/>
                  <a:ea typeface="Arial"/>
                  <a:cs typeface="Arial"/>
                  <a:sym typeface="Arial"/>
                </a:defRPr>
              </a:pPr>
              <a:r>
                <a:t>Question:</a:t>
              </a:r>
            </a:p>
            <a:p>
              <a:pPr algn="ctr">
                <a:defRPr sz="2400" b="1">
                  <a:solidFill>
                    <a:schemeClr val="accent1"/>
                  </a:solidFill>
                  <a:latin typeface="Arial"/>
                  <a:ea typeface="Arial"/>
                  <a:cs typeface="Arial"/>
                  <a:sym typeface="Arial"/>
                </a:defRPr>
              </a:pPr>
              <a:r>
                <a:t>How fast</a:t>
              </a:r>
            </a:p>
            <a:p>
              <a:pPr algn="ctr">
                <a:defRPr sz="2400" b="1">
                  <a:solidFill>
                    <a:schemeClr val="accent1"/>
                  </a:solidFill>
                  <a:latin typeface="Arial"/>
                  <a:ea typeface="Arial"/>
                  <a:cs typeface="Arial"/>
                  <a:sym typeface="Arial"/>
                </a:defRPr>
              </a:pPr>
              <a:r>
                <a:t>does your</a:t>
              </a:r>
            </a:p>
            <a:p>
              <a:pPr algn="ctr">
                <a:defRPr sz="2400" b="1">
                  <a:solidFill>
                    <a:schemeClr val="accent1"/>
                  </a:solidFill>
                  <a:latin typeface="Arial"/>
                  <a:ea typeface="Arial"/>
                  <a:cs typeface="Arial"/>
                  <a:sym typeface="Arial"/>
                </a:defRPr>
              </a:pPr>
              <a:r>
                <a:t>hair grow?</a:t>
              </a:r>
            </a:p>
          </p:txBody>
        </p:sp>
      </p:grpSp>
      <p:grpSp>
        <p:nvGrpSpPr>
          <p:cNvPr id="445" name="Oval 4"/>
          <p:cNvGrpSpPr/>
          <p:nvPr/>
        </p:nvGrpSpPr>
        <p:grpSpPr>
          <a:xfrm>
            <a:off x="2194438" y="1366719"/>
            <a:ext cx="1883819" cy="2000364"/>
            <a:chOff x="0" y="0"/>
            <a:chExt cx="1883817" cy="2000362"/>
          </a:xfrm>
        </p:grpSpPr>
        <p:sp>
          <p:nvSpPr>
            <p:cNvPr id="443"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444" name="Q"/>
            <p:cNvSpPr txBox="1"/>
            <p:nvPr/>
          </p:nvSpPr>
          <p:spPr>
            <a:xfrm>
              <a:off x="283580" y="-1"/>
              <a:ext cx="1316658"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Q</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450" name="Answer:  1/2 inch a month, on average"/>
          <p:cNvGrpSpPr/>
          <p:nvPr/>
        </p:nvGrpSpPr>
        <p:grpSpPr>
          <a:xfrm>
            <a:off x="8127949" y="1579577"/>
            <a:ext cx="2548647" cy="2560447"/>
            <a:chOff x="0" y="0"/>
            <a:chExt cx="2548645" cy="2560446"/>
          </a:xfrm>
        </p:grpSpPr>
        <p:sp>
          <p:nvSpPr>
            <p:cNvPr id="448" name="Oval"/>
            <p:cNvSpPr/>
            <p:nvPr/>
          </p:nvSpPr>
          <p:spPr>
            <a:xfrm>
              <a:off x="0" y="-1"/>
              <a:ext cx="2548646" cy="2560448"/>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449" name="Answer: 1/2 inch a month, on average"/>
            <p:cNvSpPr txBox="1"/>
            <p:nvPr/>
          </p:nvSpPr>
          <p:spPr>
            <a:xfrm>
              <a:off x="373240" y="528290"/>
              <a:ext cx="1802166" cy="15038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chemeClr val="accent1"/>
                  </a:solidFill>
                  <a:latin typeface="Arial"/>
                  <a:ea typeface="Arial"/>
                  <a:cs typeface="Arial"/>
                  <a:sym typeface="Arial"/>
                </a:defRPr>
              </a:lvl1pPr>
            </a:lstStyle>
            <a:p>
              <a:r>
                <a:t>Answer: 1/2 inch a month, on average</a:t>
              </a:r>
            </a:p>
          </p:txBody>
        </p:sp>
      </p:grpSp>
      <p:sp>
        <p:nvSpPr>
          <p:cNvPr id="451" name="Hair on the head usually won’t get more than three feet long. But in some people it can grow more. The Guinness World Record is over 18 feet!"/>
          <p:cNvSpPr txBox="1"/>
          <p:nvPr/>
        </p:nvSpPr>
        <p:spPr>
          <a:xfrm>
            <a:off x="5288253" y="4288614"/>
            <a:ext cx="6123978" cy="1503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chemeClr val="accent1"/>
                </a:solidFill>
                <a:latin typeface="Arial"/>
                <a:ea typeface="Arial"/>
                <a:cs typeface="Arial"/>
                <a:sym typeface="Arial"/>
              </a:defRPr>
            </a:lvl1pPr>
          </a:lstStyle>
          <a:p>
            <a:r>
              <a:t>Hair on the head usually won’t get more than three feet long. But in some people it can grow more. The Guinness World Record is over 18 feet!</a:t>
            </a:r>
          </a:p>
        </p:txBody>
      </p:sp>
      <p:pic>
        <p:nvPicPr>
          <p:cNvPr id="452"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7540" y="1579577"/>
            <a:ext cx="3998455" cy="3918485"/>
          </a:xfrm>
          <a:prstGeom prst="rect">
            <a:avLst/>
          </a:prstGeom>
          <a:ln w="38100">
            <a:solidFill>
              <a:schemeClr val="accent1"/>
            </a:solidFill>
          </a:ln>
        </p:spPr>
      </p:pic>
      <p:sp>
        <p:nvSpPr>
          <p:cNvPr id="453" name="Cells in our body called follicles grow hair. Hair usually grows to a certain length, then falls out. New hair grows to replace it."/>
          <p:cNvSpPr txBox="1"/>
          <p:nvPr/>
        </p:nvSpPr>
        <p:spPr>
          <a:xfrm>
            <a:off x="351633" y="5555210"/>
            <a:ext cx="4530268" cy="884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800">
                <a:solidFill>
                  <a:schemeClr val="accent1"/>
                </a:solidFill>
                <a:latin typeface="Arial"/>
                <a:ea typeface="Arial"/>
                <a:cs typeface="Arial"/>
                <a:sym typeface="Arial"/>
              </a:defRPr>
            </a:lvl1pPr>
          </a:lstStyle>
          <a:p>
            <a:r>
              <a:t>Cells in our body called follicles grow hair. Hair usually grows to a certain length, then falls out. New hair grows to replace it. </a:t>
            </a:r>
          </a:p>
        </p:txBody>
      </p:sp>
      <p:grpSp>
        <p:nvGrpSpPr>
          <p:cNvPr id="456" name="Oval 4"/>
          <p:cNvGrpSpPr/>
          <p:nvPr/>
        </p:nvGrpSpPr>
        <p:grpSpPr>
          <a:xfrm>
            <a:off x="6466423" y="1805708"/>
            <a:ext cx="1883819" cy="2000364"/>
            <a:chOff x="0" y="0"/>
            <a:chExt cx="1883817" cy="2000362"/>
          </a:xfrm>
        </p:grpSpPr>
        <p:sp>
          <p:nvSpPr>
            <p:cNvPr id="454"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455" name="A"/>
            <p:cNvSpPr txBox="1"/>
            <p:nvPr/>
          </p:nvSpPr>
          <p:spPr>
            <a:xfrm>
              <a:off x="330237" y="-1"/>
              <a:ext cx="1223343"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A</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545658"/>
                </a:solidFill>
                <a:latin typeface="Arial"/>
                <a:ea typeface="Arial"/>
                <a:cs typeface="Arial"/>
                <a:sym typeface="Arial"/>
              </a:defRPr>
            </a:lvl1pPr>
          </a:lstStyle>
          <a:p>
            <a:r>
              <a:t>But they can also be…</a:t>
            </a:r>
          </a:p>
        </p:txBody>
      </p:sp>
      <p:pic>
        <p:nvPicPr>
          <p:cNvPr id="81"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28785" y="1687140"/>
            <a:ext cx="3322241" cy="335796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7"/>
                  <a:pt x="0" y="10801"/>
                </a:cubicBezTo>
                <a:cubicBezTo>
                  <a:pt x="0" y="16766"/>
                  <a:pt x="4836" y="21600"/>
                  <a:pt x="10801" y="21600"/>
                </a:cubicBezTo>
                <a:cubicBezTo>
                  <a:pt x="16766" y="21600"/>
                  <a:pt x="21600" y="16766"/>
                  <a:pt x="21600" y="10801"/>
                </a:cubicBezTo>
                <a:cubicBezTo>
                  <a:pt x="21600" y="4837"/>
                  <a:pt x="16766" y="0"/>
                  <a:pt x="10801" y="0"/>
                </a:cubicBezTo>
                <a:close/>
              </a:path>
            </a:pathLst>
          </a:custGeom>
          <a:ln w="38100">
            <a:solidFill>
              <a:schemeClr val="accent1"/>
            </a:solidFill>
          </a:ln>
        </p:spPr>
      </p:pic>
      <p:pic>
        <p:nvPicPr>
          <p:cNvPr id="82" name="Picture 4" descr="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00858" y="3238552"/>
            <a:ext cx="3357961" cy="335796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7"/>
                  <a:pt x="0" y="10801"/>
                </a:cubicBezTo>
                <a:cubicBezTo>
                  <a:pt x="0" y="16766"/>
                  <a:pt x="4837" y="21600"/>
                  <a:pt x="10801" y="21600"/>
                </a:cubicBezTo>
                <a:cubicBezTo>
                  <a:pt x="16766" y="21600"/>
                  <a:pt x="21600" y="16766"/>
                  <a:pt x="21600" y="10801"/>
                </a:cubicBezTo>
                <a:cubicBezTo>
                  <a:pt x="21600" y="4837"/>
                  <a:pt x="16766" y="0"/>
                  <a:pt x="10801" y="0"/>
                </a:cubicBezTo>
                <a:close/>
              </a:path>
            </a:pathLst>
          </a:custGeom>
          <a:ln w="38100">
            <a:solidFill>
              <a:schemeClr val="accent1"/>
            </a:solidFill>
          </a:ln>
        </p:spPr>
      </p:pic>
      <p:pic>
        <p:nvPicPr>
          <p:cNvPr id="83" name="Picture 6" descr="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4750" y="1635135"/>
            <a:ext cx="3353950" cy="335796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7"/>
                  <a:pt x="0" y="10801"/>
                </a:cubicBezTo>
                <a:cubicBezTo>
                  <a:pt x="0" y="16766"/>
                  <a:pt x="4834" y="21600"/>
                  <a:pt x="10799" y="21600"/>
                </a:cubicBezTo>
                <a:cubicBezTo>
                  <a:pt x="16763" y="21600"/>
                  <a:pt x="21600" y="16766"/>
                  <a:pt x="21600" y="10801"/>
                </a:cubicBezTo>
                <a:cubicBezTo>
                  <a:pt x="21600" y="4837"/>
                  <a:pt x="16763" y="0"/>
                  <a:pt x="10799" y="0"/>
                </a:cubicBezTo>
                <a:close/>
              </a:path>
            </a:pathLst>
          </a:custGeom>
          <a:ln w="38100">
            <a:solidFill>
              <a:schemeClr val="accent1"/>
            </a:solidFill>
          </a:ln>
        </p:spPr>
      </p:pic>
      <p:grpSp>
        <p:nvGrpSpPr>
          <p:cNvPr id="86" name="Oval 9"/>
          <p:cNvGrpSpPr/>
          <p:nvPr/>
        </p:nvGrpSpPr>
        <p:grpSpPr>
          <a:xfrm>
            <a:off x="5832545" y="2111987"/>
            <a:ext cx="1663599" cy="1671302"/>
            <a:chOff x="0" y="0"/>
            <a:chExt cx="1663598" cy="1671300"/>
          </a:xfrm>
        </p:grpSpPr>
        <p:sp>
          <p:nvSpPr>
            <p:cNvPr id="84" name="Oval"/>
            <p:cNvSpPr/>
            <p:nvPr/>
          </p:nvSpPr>
          <p:spPr>
            <a:xfrm>
              <a:off x="-1" y="-1"/>
              <a:ext cx="1663600"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85" name="scientists"/>
            <p:cNvSpPr txBox="1"/>
            <p:nvPr/>
          </p:nvSpPr>
          <p:spPr>
            <a:xfrm>
              <a:off x="139021" y="607048"/>
              <a:ext cx="1385553" cy="457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2900">
                  <a:solidFill>
                    <a:srgbClr val="FFFFFF"/>
                  </a:solidFill>
                </a:defRPr>
              </a:lvl1pPr>
            </a:lstStyle>
            <a:p>
              <a:r>
                <a:t>scientists</a:t>
              </a:r>
            </a:p>
          </p:txBody>
        </p:sp>
      </p:grpSp>
      <p:grpSp>
        <p:nvGrpSpPr>
          <p:cNvPr id="89" name="Oval 10"/>
          <p:cNvGrpSpPr/>
          <p:nvPr/>
        </p:nvGrpSpPr>
        <p:grpSpPr>
          <a:xfrm>
            <a:off x="10155528" y="4304427"/>
            <a:ext cx="1663599" cy="1671301"/>
            <a:chOff x="0" y="0"/>
            <a:chExt cx="1663598" cy="1671300"/>
          </a:xfrm>
        </p:grpSpPr>
        <p:sp>
          <p:nvSpPr>
            <p:cNvPr id="87" name="Oval"/>
            <p:cNvSpPr/>
            <p:nvPr/>
          </p:nvSpPr>
          <p:spPr>
            <a:xfrm>
              <a:off x="-1" y="-1"/>
              <a:ext cx="1663600"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88" name="counselors"/>
            <p:cNvSpPr txBox="1"/>
            <p:nvPr/>
          </p:nvSpPr>
          <p:spPr>
            <a:xfrm>
              <a:off x="146940" y="651499"/>
              <a:ext cx="1369716" cy="368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2400" b="1">
                  <a:solidFill>
                    <a:srgbClr val="FFFFFF"/>
                  </a:solidFill>
                </a:defRPr>
              </a:lvl1pPr>
            </a:lstStyle>
            <a:p>
              <a:r>
                <a:t>counselors</a:t>
              </a:r>
            </a:p>
          </p:txBody>
        </p:sp>
      </p:grpSp>
      <p:grpSp>
        <p:nvGrpSpPr>
          <p:cNvPr id="92" name="Oval 11"/>
          <p:cNvGrpSpPr/>
          <p:nvPr/>
        </p:nvGrpSpPr>
        <p:grpSpPr>
          <a:xfrm>
            <a:off x="354876" y="4320312"/>
            <a:ext cx="1735511" cy="1743545"/>
            <a:chOff x="0" y="0"/>
            <a:chExt cx="1735509" cy="1743543"/>
          </a:xfrm>
        </p:grpSpPr>
        <p:sp>
          <p:nvSpPr>
            <p:cNvPr id="90" name="Circle"/>
            <p:cNvSpPr/>
            <p:nvPr/>
          </p:nvSpPr>
          <p:spPr>
            <a:xfrm>
              <a:off x="-1" y="-1"/>
              <a:ext cx="1735511" cy="1743545"/>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91" name="teachers"/>
            <p:cNvSpPr txBox="1"/>
            <p:nvPr/>
          </p:nvSpPr>
          <p:spPr>
            <a:xfrm>
              <a:off x="143654" y="624120"/>
              <a:ext cx="1448198"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3200" b="1">
                  <a:solidFill>
                    <a:srgbClr val="FFFFFF"/>
                  </a:solidFill>
                </a:defRPr>
              </a:lvl1pPr>
            </a:lstStyle>
            <a:p>
              <a:r>
                <a:t>teachers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44566" y="1059266"/>
            <a:ext cx="5505826" cy="5506245"/>
          </a:xfrm>
          <a:custGeom>
            <a:avLst/>
            <a:gdLst/>
            <a:ahLst/>
            <a:cxnLst>
              <a:cxn ang="0">
                <a:pos x="wd2" y="hd2"/>
              </a:cxn>
              <a:cxn ang="5400000">
                <a:pos x="wd2" y="hd2"/>
              </a:cxn>
              <a:cxn ang="10800000">
                <a:pos x="wd2" y="hd2"/>
              </a:cxn>
              <a:cxn ang="16200000">
                <a:pos x="wd2" y="hd2"/>
              </a:cxn>
            </a:cxnLst>
            <a:rect l="0" t="0" r="r" b="b"/>
            <a:pathLst>
              <a:path w="19678" h="21600" extrusionOk="0">
                <a:moveTo>
                  <a:pt x="9840" y="0"/>
                </a:moveTo>
                <a:cubicBezTo>
                  <a:pt x="7322" y="0"/>
                  <a:pt x="4803" y="1055"/>
                  <a:pt x="2882" y="3164"/>
                </a:cubicBezTo>
                <a:cubicBezTo>
                  <a:pt x="-961" y="7381"/>
                  <a:pt x="-961" y="14219"/>
                  <a:pt x="2882" y="18436"/>
                </a:cubicBezTo>
                <a:cubicBezTo>
                  <a:pt x="4803" y="20545"/>
                  <a:pt x="7322" y="21600"/>
                  <a:pt x="9840" y="21600"/>
                </a:cubicBezTo>
                <a:cubicBezTo>
                  <a:pt x="12358" y="21600"/>
                  <a:pt x="14875" y="20545"/>
                  <a:pt x="16796" y="18436"/>
                </a:cubicBezTo>
                <a:cubicBezTo>
                  <a:pt x="20639" y="14219"/>
                  <a:pt x="20639" y="7381"/>
                  <a:pt x="16796" y="3164"/>
                </a:cubicBezTo>
                <a:cubicBezTo>
                  <a:pt x="14875" y="1055"/>
                  <a:pt x="12358" y="0"/>
                  <a:pt x="9840" y="0"/>
                </a:cubicBezTo>
                <a:close/>
              </a:path>
            </a:pathLst>
          </a:custGeom>
          <a:ln w="12700">
            <a:miter lim="400000"/>
          </a:ln>
        </p:spPr>
      </p:pic>
      <p:sp>
        <p:nvSpPr>
          <p:cNvPr id="459" name="Circle"/>
          <p:cNvSpPr/>
          <p:nvPr/>
        </p:nvSpPr>
        <p:spPr>
          <a:xfrm>
            <a:off x="3563675" y="1040137"/>
            <a:ext cx="5506247" cy="5506246"/>
          </a:xfrm>
          <a:prstGeom prst="ellipse">
            <a:avLst/>
          </a:prstGeom>
          <a:ln w="38100">
            <a:solidFill>
              <a:schemeClr val="accent1"/>
            </a:solidFill>
          </a:ln>
        </p:spPr>
        <p:txBody>
          <a:bodyPr lIns="45718" tIns="45718" rIns="45718" bIns="45718" anchor="ctr"/>
          <a:lstStyle/>
          <a:p>
            <a:endParaRPr/>
          </a:p>
        </p:txBody>
      </p:sp>
      <p:sp>
        <p:nvSpPr>
          <p:cNvPr id="460" name="TextBox 1"/>
          <p:cNvSpPr txBox="1"/>
          <p:nvPr/>
        </p:nvSpPr>
        <p:spPr>
          <a:xfrm>
            <a:off x="319626" y="364278"/>
            <a:ext cx="5160109"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463" name="Because it contains red paint"/>
          <p:cNvGrpSpPr/>
          <p:nvPr/>
        </p:nvGrpSpPr>
        <p:grpSpPr>
          <a:xfrm>
            <a:off x="590024" y="4702002"/>
            <a:ext cx="1883818" cy="1892541"/>
            <a:chOff x="0" y="0"/>
            <a:chExt cx="1883817" cy="1892539"/>
          </a:xfrm>
        </p:grpSpPr>
        <p:sp>
          <p:nvSpPr>
            <p:cNvPr id="461"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462" name="Because it contains red paint"/>
            <p:cNvSpPr txBox="1"/>
            <p:nvPr/>
          </p:nvSpPr>
          <p:spPr>
            <a:xfrm>
              <a:off x="275878" y="560975"/>
              <a:ext cx="1332061" cy="7705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Because it contains red paint</a:t>
              </a:r>
            </a:p>
          </p:txBody>
        </p:sp>
      </p:grpSp>
      <p:grpSp>
        <p:nvGrpSpPr>
          <p:cNvPr id="466" name="Because it contains a chemical called hemoglobin"/>
          <p:cNvGrpSpPr/>
          <p:nvPr/>
        </p:nvGrpSpPr>
        <p:grpSpPr>
          <a:xfrm>
            <a:off x="2745103" y="4702002"/>
            <a:ext cx="1883819" cy="1892541"/>
            <a:chOff x="0" y="0"/>
            <a:chExt cx="1883817" cy="1892539"/>
          </a:xfrm>
        </p:grpSpPr>
        <p:sp>
          <p:nvSpPr>
            <p:cNvPr id="464"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465" name="Because it contains a chemical called hemoglobin"/>
            <p:cNvSpPr txBox="1"/>
            <p:nvPr/>
          </p:nvSpPr>
          <p:spPr>
            <a:xfrm>
              <a:off x="275878" y="332375"/>
              <a:ext cx="1332061" cy="12277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600" b="1">
                  <a:solidFill>
                    <a:srgbClr val="FFFFFF"/>
                  </a:solidFill>
                  <a:latin typeface="Arial"/>
                  <a:ea typeface="Arial"/>
                  <a:cs typeface="Arial"/>
                  <a:sym typeface="Arial"/>
                </a:defRPr>
              </a:pPr>
              <a:r>
                <a:t>Because it contains a chemical called hemoglobin</a:t>
              </a:r>
            </a:p>
          </p:txBody>
        </p:sp>
      </p:grpSp>
      <p:grpSp>
        <p:nvGrpSpPr>
          <p:cNvPr id="469" name="Actually, blood is blue but it turns red in air"/>
          <p:cNvGrpSpPr/>
          <p:nvPr/>
        </p:nvGrpSpPr>
        <p:grpSpPr>
          <a:xfrm>
            <a:off x="7849669" y="4702002"/>
            <a:ext cx="1883819" cy="1892541"/>
            <a:chOff x="0" y="0"/>
            <a:chExt cx="1883817" cy="1892539"/>
          </a:xfrm>
        </p:grpSpPr>
        <p:sp>
          <p:nvSpPr>
            <p:cNvPr id="467"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468" name="Actually, blood is blue but it turns red in air"/>
            <p:cNvSpPr txBox="1"/>
            <p:nvPr/>
          </p:nvSpPr>
          <p:spPr>
            <a:xfrm>
              <a:off x="275878" y="332375"/>
              <a:ext cx="1332061" cy="12277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Actually, blood is blue but it turns red in air</a:t>
              </a:r>
            </a:p>
          </p:txBody>
        </p:sp>
      </p:grpSp>
      <p:grpSp>
        <p:nvGrpSpPr>
          <p:cNvPr id="472" name="So it’s easy to see if you are bleeding"/>
          <p:cNvGrpSpPr/>
          <p:nvPr/>
        </p:nvGrpSpPr>
        <p:grpSpPr>
          <a:xfrm>
            <a:off x="10004751" y="4702002"/>
            <a:ext cx="1883819" cy="1892541"/>
            <a:chOff x="0" y="0"/>
            <a:chExt cx="1883817" cy="1892539"/>
          </a:xfrm>
        </p:grpSpPr>
        <p:sp>
          <p:nvSpPr>
            <p:cNvPr id="470" name="Oval"/>
            <p:cNvSpPr/>
            <p:nvPr/>
          </p:nvSpPr>
          <p:spPr>
            <a:xfrm>
              <a:off x="0" y="0"/>
              <a:ext cx="1883818" cy="189254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Arial"/>
                  <a:ea typeface="Arial"/>
                  <a:cs typeface="Arial"/>
                  <a:sym typeface="Arial"/>
                </a:defRPr>
              </a:pPr>
              <a:endParaRPr/>
            </a:p>
          </p:txBody>
        </p:sp>
        <p:sp>
          <p:nvSpPr>
            <p:cNvPr id="471" name="So it’s easy to see if you are bleeding"/>
            <p:cNvSpPr txBox="1"/>
            <p:nvPr/>
          </p:nvSpPr>
          <p:spPr>
            <a:xfrm>
              <a:off x="275878" y="560975"/>
              <a:ext cx="1332061" cy="7705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600" b="1">
                  <a:solidFill>
                    <a:srgbClr val="FFFFFF"/>
                  </a:solidFill>
                  <a:latin typeface="Arial"/>
                  <a:ea typeface="Arial"/>
                  <a:cs typeface="Arial"/>
                  <a:sym typeface="Arial"/>
                </a:defRPr>
              </a:lvl1pPr>
            </a:lstStyle>
            <a:p>
              <a:r>
                <a:t>So it’s easy to see if you are bleeding</a:t>
              </a:r>
            </a:p>
          </p:txBody>
        </p:sp>
      </p:grpSp>
      <p:grpSp>
        <p:nvGrpSpPr>
          <p:cNvPr id="475" name="Question:  Why is your blood red?"/>
          <p:cNvGrpSpPr/>
          <p:nvPr/>
        </p:nvGrpSpPr>
        <p:grpSpPr>
          <a:xfrm>
            <a:off x="8680952" y="1539865"/>
            <a:ext cx="2548647" cy="2560447"/>
            <a:chOff x="0" y="0"/>
            <a:chExt cx="2548645" cy="2560446"/>
          </a:xfrm>
        </p:grpSpPr>
        <p:sp>
          <p:nvSpPr>
            <p:cNvPr id="473" name="Oval"/>
            <p:cNvSpPr/>
            <p:nvPr/>
          </p:nvSpPr>
          <p:spPr>
            <a:xfrm>
              <a:off x="0" y="-1"/>
              <a:ext cx="2548646" cy="2560448"/>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474" name="Question: Why is your blood red?"/>
            <p:cNvSpPr txBox="1"/>
            <p:nvPr/>
          </p:nvSpPr>
          <p:spPr>
            <a:xfrm>
              <a:off x="373240" y="528290"/>
              <a:ext cx="1802166" cy="15038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chemeClr val="accent1"/>
                  </a:solidFill>
                  <a:latin typeface="Arial"/>
                  <a:ea typeface="Arial"/>
                  <a:cs typeface="Arial"/>
                  <a:sym typeface="Arial"/>
                </a:defRPr>
              </a:lvl1pPr>
            </a:lstStyle>
            <a:p>
              <a:r>
                <a:t>Question: Why is your blood red?</a:t>
              </a:r>
            </a:p>
          </p:txBody>
        </p:sp>
      </p:grpSp>
      <p:grpSp>
        <p:nvGrpSpPr>
          <p:cNvPr id="478" name="Oval 4"/>
          <p:cNvGrpSpPr/>
          <p:nvPr/>
        </p:nvGrpSpPr>
        <p:grpSpPr>
          <a:xfrm>
            <a:off x="2194438" y="1366719"/>
            <a:ext cx="1883819" cy="2000364"/>
            <a:chOff x="0" y="0"/>
            <a:chExt cx="1883817" cy="2000362"/>
          </a:xfrm>
        </p:grpSpPr>
        <p:sp>
          <p:nvSpPr>
            <p:cNvPr id="476"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477" name="Q"/>
            <p:cNvSpPr txBox="1"/>
            <p:nvPr/>
          </p:nvSpPr>
          <p:spPr>
            <a:xfrm>
              <a:off x="283580" y="-1"/>
              <a:ext cx="1316658"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Q</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extBox 1"/>
          <p:cNvSpPr txBox="1"/>
          <p:nvPr/>
        </p:nvSpPr>
        <p:spPr>
          <a:xfrm>
            <a:off x="319627" y="364278"/>
            <a:ext cx="8845554"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Test Your Knowledge</a:t>
            </a:r>
          </a:p>
        </p:txBody>
      </p:sp>
      <p:grpSp>
        <p:nvGrpSpPr>
          <p:cNvPr id="483" name="Answer:  Because it contains hemoglobin"/>
          <p:cNvGrpSpPr/>
          <p:nvPr/>
        </p:nvGrpSpPr>
        <p:grpSpPr>
          <a:xfrm>
            <a:off x="8517414" y="1579576"/>
            <a:ext cx="2696555" cy="2709040"/>
            <a:chOff x="0" y="0"/>
            <a:chExt cx="2696554" cy="2709038"/>
          </a:xfrm>
        </p:grpSpPr>
        <p:sp>
          <p:nvSpPr>
            <p:cNvPr id="481" name="Oval"/>
            <p:cNvSpPr/>
            <p:nvPr/>
          </p:nvSpPr>
          <p:spPr>
            <a:xfrm>
              <a:off x="-1" y="-1"/>
              <a:ext cx="2696556" cy="2709040"/>
            </a:xfrm>
            <a:prstGeom prst="ellipse">
              <a:avLst/>
            </a:prstGeom>
            <a:solidFill>
              <a:srgbClr val="FFFFFF"/>
            </a:solidFill>
            <a:ln w="38100" cap="flat">
              <a:solidFill>
                <a:schemeClr val="accent1"/>
              </a:solidFill>
              <a:prstDash val="solid"/>
              <a:miter lim="800000"/>
            </a:ln>
            <a:effectLst/>
          </p:spPr>
          <p:txBody>
            <a:bodyPr wrap="square" lIns="45718" tIns="45718" rIns="45718" bIns="45718" numCol="1" anchor="ctr">
              <a:noAutofit/>
            </a:bodyPr>
            <a:lstStyle/>
            <a:p>
              <a:pPr algn="ctr">
                <a:defRPr sz="2400" b="1">
                  <a:solidFill>
                    <a:schemeClr val="accent1"/>
                  </a:solidFill>
                  <a:latin typeface="Arial"/>
                  <a:ea typeface="Arial"/>
                  <a:cs typeface="Arial"/>
                  <a:sym typeface="Arial"/>
                </a:defRPr>
              </a:pPr>
              <a:endParaRPr/>
            </a:p>
          </p:txBody>
        </p:sp>
        <p:sp>
          <p:nvSpPr>
            <p:cNvPr id="482" name="Answer: Because it contains hemoglobin"/>
            <p:cNvSpPr txBox="1"/>
            <p:nvPr/>
          </p:nvSpPr>
          <p:spPr>
            <a:xfrm>
              <a:off x="394900" y="602586"/>
              <a:ext cx="1906753" cy="15038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chemeClr val="accent1"/>
                  </a:solidFill>
                  <a:latin typeface="Arial"/>
                  <a:ea typeface="Arial"/>
                  <a:cs typeface="Arial"/>
                  <a:sym typeface="Arial"/>
                </a:defRPr>
              </a:lvl1pPr>
            </a:lstStyle>
            <a:p>
              <a:r>
                <a:t>Answer: Because it contains hemoglobin</a:t>
              </a:r>
            </a:p>
          </p:txBody>
        </p:sp>
      </p:grpSp>
      <p:grpSp>
        <p:nvGrpSpPr>
          <p:cNvPr id="486" name="Oval 4"/>
          <p:cNvGrpSpPr/>
          <p:nvPr/>
        </p:nvGrpSpPr>
        <p:grpSpPr>
          <a:xfrm>
            <a:off x="6855892" y="1805708"/>
            <a:ext cx="1883819" cy="2000364"/>
            <a:chOff x="0" y="0"/>
            <a:chExt cx="1883817" cy="2000362"/>
          </a:xfrm>
        </p:grpSpPr>
        <p:sp>
          <p:nvSpPr>
            <p:cNvPr id="484" name="Oval"/>
            <p:cNvSpPr/>
            <p:nvPr/>
          </p:nvSpPr>
          <p:spPr>
            <a:xfrm>
              <a:off x="0" y="107822"/>
              <a:ext cx="1883818" cy="1892541"/>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200" b="1">
                  <a:solidFill>
                    <a:srgbClr val="FFFFFF"/>
                  </a:solidFill>
                  <a:latin typeface="Arial"/>
                  <a:ea typeface="Arial"/>
                  <a:cs typeface="Arial"/>
                  <a:sym typeface="Arial"/>
                </a:defRPr>
              </a:pPr>
              <a:endParaRPr/>
            </a:p>
          </p:txBody>
        </p:sp>
        <p:sp>
          <p:nvSpPr>
            <p:cNvPr id="485" name="A"/>
            <p:cNvSpPr txBox="1"/>
            <p:nvPr/>
          </p:nvSpPr>
          <p:spPr>
            <a:xfrm>
              <a:off x="330237" y="-1"/>
              <a:ext cx="1223343" cy="1862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lnSpc>
                  <a:spcPct val="115000"/>
                </a:lnSpc>
                <a:defRPr sz="13200" b="1">
                  <a:solidFill>
                    <a:srgbClr val="FFFFFF"/>
                  </a:solidFill>
                  <a:latin typeface="Arial"/>
                  <a:ea typeface="Arial"/>
                  <a:cs typeface="Arial"/>
                  <a:sym typeface="Arial"/>
                </a:defRPr>
              </a:lvl1pPr>
            </a:lstStyle>
            <a:p>
              <a:r>
                <a:t>A</a:t>
              </a:r>
            </a:p>
          </p:txBody>
        </p:sp>
      </p:grpSp>
      <p:sp>
        <p:nvSpPr>
          <p:cNvPr id="487" name="Blood gets its color from the red blood cells floating in it.  They contain a chemical called hemoglobin.  And hemoglobin is red."/>
          <p:cNvSpPr txBox="1"/>
          <p:nvPr/>
        </p:nvSpPr>
        <p:spPr>
          <a:xfrm>
            <a:off x="5997404" y="4433580"/>
            <a:ext cx="5484612" cy="1503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chemeClr val="accent1"/>
                </a:solidFill>
                <a:latin typeface="Arial"/>
                <a:ea typeface="Arial"/>
                <a:cs typeface="Arial"/>
                <a:sym typeface="Arial"/>
              </a:defRPr>
            </a:lvl1pPr>
          </a:lstStyle>
          <a:p>
            <a:r>
              <a:t>Blood gets its color from the red blood cells floating in it. They contain a chemical called hemoglobin. And hemoglobin is red.</a:t>
            </a:r>
          </a:p>
        </p:txBody>
      </p:sp>
      <p:pic>
        <p:nvPicPr>
          <p:cNvPr id="488" name="Picture 2" descr="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8558" y="1579577"/>
            <a:ext cx="4849610" cy="3918485"/>
          </a:xfrm>
          <a:prstGeom prst="rect">
            <a:avLst/>
          </a:prstGeom>
          <a:ln w="38100">
            <a:solidFill>
              <a:schemeClr val="accent1"/>
            </a:solidFill>
          </a:ln>
        </p:spPr>
      </p:pic>
      <p:sp>
        <p:nvSpPr>
          <p:cNvPr id="489" name="We all need oxygen to live.  Hemoglobin’s job is to grab oxygen from the air we breathe, and take it to all parts of our bodies"/>
          <p:cNvSpPr txBox="1"/>
          <p:nvPr/>
        </p:nvSpPr>
        <p:spPr>
          <a:xfrm>
            <a:off x="319626" y="5555210"/>
            <a:ext cx="4887518" cy="884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800">
                <a:solidFill>
                  <a:schemeClr val="accent1"/>
                </a:solidFill>
                <a:latin typeface="Arial"/>
                <a:ea typeface="Arial"/>
                <a:cs typeface="Arial"/>
                <a:sym typeface="Arial"/>
              </a:defRPr>
            </a:lvl1pPr>
          </a:lstStyle>
          <a:p>
            <a:r>
              <a:t>We all need oxygen to live. Hemoglobin’s job is to grab oxygen from the air we breathe, and take it to all parts of our bodies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6" descr="Picture 6"/>
          <p:cNvPicPr>
            <a:picLocks noChangeAspect="1"/>
          </p:cNvPicPr>
          <p:nvPr/>
        </p:nvPicPr>
        <p:blipFill>
          <a:blip r:embed="rId2">
            <a:extLst/>
          </a:blip>
          <a:stretch>
            <a:fillRect/>
          </a:stretch>
        </p:blipFill>
        <p:spPr>
          <a:xfrm>
            <a:off x="1" y="1685"/>
            <a:ext cx="12192001" cy="6854630"/>
          </a:xfrm>
          <a:prstGeom prst="rect">
            <a:avLst/>
          </a:prstGeom>
          <a:ln w="12700">
            <a:miter lim="400000"/>
          </a:ln>
        </p:spPr>
      </p:pic>
      <p:grpSp>
        <p:nvGrpSpPr>
          <p:cNvPr id="97" name="Oval 3"/>
          <p:cNvGrpSpPr/>
          <p:nvPr/>
        </p:nvGrpSpPr>
        <p:grpSpPr>
          <a:xfrm>
            <a:off x="276509" y="190728"/>
            <a:ext cx="2748213" cy="2733455"/>
            <a:chOff x="-1" y="0"/>
            <a:chExt cx="2748212" cy="2733454"/>
          </a:xfrm>
        </p:grpSpPr>
        <p:sp>
          <p:nvSpPr>
            <p:cNvPr id="95" name="Oval"/>
            <p:cNvSpPr/>
            <p:nvPr/>
          </p:nvSpPr>
          <p:spPr>
            <a:xfrm>
              <a:off x="-2" y="-1"/>
              <a:ext cx="2748213" cy="2733455"/>
            </a:xfrm>
            <a:prstGeom prst="ellipse">
              <a:avLst/>
            </a:prstGeom>
            <a:solidFill>
              <a:srgbClr val="FFFFFF"/>
            </a:solidFill>
            <a:ln w="12700" cap="flat">
              <a:noFill/>
              <a:miter lim="400000"/>
            </a:ln>
            <a:effectLst/>
          </p:spPr>
          <p:txBody>
            <a:bodyPr wrap="square" lIns="45718" tIns="45718" rIns="45718" bIns="45718" numCol="1" anchor="ctr">
              <a:noAutofit/>
            </a:bodyPr>
            <a:lstStyle/>
            <a:p>
              <a:pPr algn="ctr"/>
              <a:endParaRPr/>
            </a:p>
          </p:txBody>
        </p:sp>
        <p:sp>
          <p:nvSpPr>
            <p:cNvPr id="96" name="And  sometimes  they are…"/>
            <p:cNvSpPr txBox="1"/>
            <p:nvPr/>
          </p:nvSpPr>
          <p:spPr>
            <a:xfrm>
              <a:off x="274871" y="528525"/>
              <a:ext cx="2198465" cy="1676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3600" b="1">
                  <a:solidFill>
                    <a:srgbClr val="545658"/>
                  </a:solidFill>
                </a:defRPr>
              </a:pPr>
              <a:r>
                <a:t>And </a:t>
              </a:r>
              <a:br/>
              <a:r>
                <a:t>sometimes </a:t>
              </a:r>
              <a:br/>
              <a:r>
                <a:t>they are…</a:t>
              </a:r>
            </a:p>
          </p:txBody>
        </p:sp>
      </p:grpSp>
      <p:grpSp>
        <p:nvGrpSpPr>
          <p:cNvPr id="100" name="Oval 4"/>
          <p:cNvGrpSpPr/>
          <p:nvPr/>
        </p:nvGrpSpPr>
        <p:grpSpPr>
          <a:xfrm>
            <a:off x="3578496" y="3429000"/>
            <a:ext cx="2420301" cy="2431505"/>
            <a:chOff x="0" y="-1"/>
            <a:chExt cx="2420299" cy="2431504"/>
          </a:xfrm>
        </p:grpSpPr>
        <p:sp>
          <p:nvSpPr>
            <p:cNvPr id="98" name="Circle"/>
            <p:cNvSpPr/>
            <p:nvPr/>
          </p:nvSpPr>
          <p:spPr>
            <a:xfrm>
              <a:off x="-1" y="-2"/>
              <a:ext cx="2420301" cy="2431506"/>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99" name="Super Heroes!"/>
            <p:cNvSpPr txBox="1"/>
            <p:nvPr/>
          </p:nvSpPr>
          <p:spPr>
            <a:xfrm>
              <a:off x="318252" y="542650"/>
              <a:ext cx="1783793" cy="1346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4300" b="1">
                  <a:solidFill>
                    <a:srgbClr val="FFFFFF"/>
                  </a:solidFill>
                </a:defRPr>
              </a:pPr>
              <a:r>
                <a:t>Super</a:t>
              </a:r>
              <a:br/>
              <a:r>
                <a:t>Heroes!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2" descr="Picture 2"/>
          <p:cNvPicPr>
            <a:picLocks noChangeAspect="1"/>
          </p:cNvPicPr>
          <p:nvPr/>
        </p:nvPicPr>
        <p:blipFill>
          <a:blip r:embed="rId2">
            <a:extLst/>
          </a:blip>
          <a:stretch>
            <a:fillRect/>
          </a:stretch>
        </p:blipFill>
        <p:spPr>
          <a:xfrm>
            <a:off x="0" y="1546452"/>
            <a:ext cx="12192000" cy="5262089"/>
          </a:xfrm>
          <a:prstGeom prst="rect">
            <a:avLst/>
          </a:prstGeom>
          <a:ln w="12700">
            <a:miter lim="400000"/>
          </a:ln>
        </p:spPr>
      </p:pic>
      <p:sp>
        <p:nvSpPr>
          <p:cNvPr id="103"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545658"/>
                </a:solidFill>
                <a:latin typeface="Arial"/>
                <a:ea typeface="Arial"/>
                <a:cs typeface="Arial"/>
                <a:sym typeface="Arial"/>
              </a:defRPr>
            </a:lvl1pPr>
          </a:lstStyle>
          <a:p>
            <a:r>
              <a:t>Nurses Are Respected and Trusted</a:t>
            </a:r>
          </a:p>
        </p:txBody>
      </p:sp>
      <p:grpSp>
        <p:nvGrpSpPr>
          <p:cNvPr id="106" name="Oval 7"/>
          <p:cNvGrpSpPr/>
          <p:nvPr/>
        </p:nvGrpSpPr>
        <p:grpSpPr>
          <a:xfrm>
            <a:off x="7756574" y="3196842"/>
            <a:ext cx="2843623" cy="2856787"/>
            <a:chOff x="0" y="-1"/>
            <a:chExt cx="2843621" cy="2856786"/>
          </a:xfrm>
        </p:grpSpPr>
        <p:sp>
          <p:nvSpPr>
            <p:cNvPr id="104" name="Oval"/>
            <p:cNvSpPr/>
            <p:nvPr/>
          </p:nvSpPr>
          <p:spPr>
            <a:xfrm>
              <a:off x="-1" y="-2"/>
              <a:ext cx="2843623" cy="2856787"/>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05" name="They are the backbone of healthcare"/>
            <p:cNvSpPr txBox="1"/>
            <p:nvPr/>
          </p:nvSpPr>
          <p:spPr>
            <a:xfrm>
              <a:off x="266207" y="685441"/>
              <a:ext cx="2311202" cy="148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3200" b="1">
                  <a:solidFill>
                    <a:srgbClr val="FFFFFF"/>
                  </a:solidFill>
                </a:defRPr>
              </a:pPr>
              <a:r>
                <a:t>They are</a:t>
              </a:r>
              <a:br/>
              <a:r>
                <a:t>the backbone</a:t>
              </a:r>
              <a:br/>
              <a:r>
                <a:t>of healthcare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descr="Picture 2"/>
          <p:cNvPicPr>
            <a:picLocks noChangeAspect="1"/>
          </p:cNvPicPr>
          <p:nvPr/>
        </p:nvPicPr>
        <p:blipFill>
          <a:blip r:embed="rId2">
            <a:extLst/>
          </a:blip>
          <a:stretch>
            <a:fillRect/>
          </a:stretch>
        </p:blipFill>
        <p:spPr>
          <a:xfrm>
            <a:off x="827980" y="1685"/>
            <a:ext cx="11364020" cy="6854630"/>
          </a:xfrm>
          <a:prstGeom prst="rect">
            <a:avLst/>
          </a:prstGeom>
          <a:ln w="12700">
            <a:miter lim="400000"/>
          </a:ln>
        </p:spPr>
      </p:pic>
      <p:grpSp>
        <p:nvGrpSpPr>
          <p:cNvPr id="111" name="Oval 6"/>
          <p:cNvGrpSpPr/>
          <p:nvPr/>
        </p:nvGrpSpPr>
        <p:grpSpPr>
          <a:xfrm>
            <a:off x="7744951" y="3582246"/>
            <a:ext cx="2966525" cy="2950595"/>
            <a:chOff x="-1" y="0"/>
            <a:chExt cx="2966523" cy="2950594"/>
          </a:xfrm>
        </p:grpSpPr>
        <p:sp>
          <p:nvSpPr>
            <p:cNvPr id="109" name="Oval"/>
            <p:cNvSpPr/>
            <p:nvPr/>
          </p:nvSpPr>
          <p:spPr>
            <a:xfrm>
              <a:off x="-2" y="-1"/>
              <a:ext cx="2966525" cy="2950596"/>
            </a:xfrm>
            <a:prstGeom prst="ellipse">
              <a:avLst/>
            </a:prstGeom>
            <a:solidFill>
              <a:srgbClr val="FFFFFF"/>
            </a:solidFill>
            <a:ln w="12700" cap="flat">
              <a:noFill/>
              <a:miter lim="400000"/>
            </a:ln>
            <a:effectLst/>
          </p:spPr>
          <p:txBody>
            <a:bodyPr wrap="square" lIns="45718" tIns="45718" rIns="45718" bIns="45718" numCol="1" anchor="ctr">
              <a:noAutofit/>
            </a:bodyPr>
            <a:lstStyle/>
            <a:p>
              <a:pPr algn="ctr"/>
              <a:endParaRPr/>
            </a:p>
          </p:txBody>
        </p:sp>
        <p:sp>
          <p:nvSpPr>
            <p:cNvPr id="110" name="But…"/>
            <p:cNvSpPr txBox="1"/>
            <p:nvPr/>
          </p:nvSpPr>
          <p:spPr>
            <a:xfrm>
              <a:off x="290563" y="484695"/>
              <a:ext cx="2385393" cy="1981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2100" b="1">
                  <a:solidFill>
                    <a:srgbClr val="545658"/>
                  </a:solidFill>
                </a:defRPr>
              </a:pPr>
              <a:r>
                <a:t>But</a:t>
              </a:r>
            </a:p>
            <a:p>
              <a:pPr algn="ctr">
                <a:defRPr sz="2100" b="1">
                  <a:solidFill>
                    <a:srgbClr val="545658"/>
                  </a:solidFill>
                </a:defRPr>
              </a:pPr>
              <a:r>
                <a:t>taking care of the</a:t>
              </a:r>
              <a:br/>
              <a:r>
                <a:t>sick is only one piece </a:t>
              </a:r>
              <a:br/>
              <a:r>
                <a:t>of the </a:t>
              </a:r>
              <a:r>
                <a:rPr>
                  <a:solidFill>
                    <a:schemeClr val="accent1"/>
                  </a:solidFill>
                </a:rPr>
                <a:t>giant puzzle</a:t>
              </a:r>
            </a:p>
            <a:p>
              <a:pPr algn="ctr">
                <a:defRPr sz="2100" b="1">
                  <a:solidFill>
                    <a:srgbClr val="545658"/>
                  </a:solidFill>
                </a:defRPr>
              </a:pPr>
              <a:r>
                <a:t>nurses help assemble</a:t>
              </a:r>
              <a:br/>
              <a:r>
                <a:t>every day</a:t>
              </a:r>
            </a:p>
          </p:txBody>
        </p:sp>
      </p:grpSp>
      <p:grpSp>
        <p:nvGrpSpPr>
          <p:cNvPr id="114" name="Oval 7"/>
          <p:cNvGrpSpPr/>
          <p:nvPr/>
        </p:nvGrpSpPr>
        <p:grpSpPr>
          <a:xfrm>
            <a:off x="304117" y="400056"/>
            <a:ext cx="3014991" cy="3028948"/>
            <a:chOff x="0" y="0"/>
            <a:chExt cx="3014989" cy="3028946"/>
          </a:xfrm>
        </p:grpSpPr>
        <p:sp>
          <p:nvSpPr>
            <p:cNvPr id="112" name="Oval"/>
            <p:cNvSpPr/>
            <p:nvPr/>
          </p:nvSpPr>
          <p:spPr>
            <a:xfrm>
              <a:off x="-1" y="-1"/>
              <a:ext cx="3014991" cy="3028948"/>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13" name="Nurses  take care of those in  need"/>
            <p:cNvSpPr txBox="1"/>
            <p:nvPr/>
          </p:nvSpPr>
          <p:spPr>
            <a:xfrm>
              <a:off x="440965" y="396871"/>
              <a:ext cx="2133055" cy="2235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3600" b="1">
                  <a:solidFill>
                    <a:srgbClr val="FFFFFF"/>
                  </a:solidFill>
                </a:defRPr>
              </a:pPr>
              <a:r>
                <a:t>Nurses </a:t>
              </a:r>
              <a:br/>
              <a:r>
                <a:t>take care</a:t>
              </a:r>
              <a:br/>
              <a:r>
                <a:t>of those in </a:t>
              </a:r>
              <a:br/>
              <a:r>
                <a:t>need</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
          <p:cNvSpPr txBox="1"/>
          <p:nvPr/>
        </p:nvSpPr>
        <p:spPr>
          <a:xfrm>
            <a:off x="319627" y="364278"/>
            <a:ext cx="8845554" cy="57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545658"/>
                </a:solidFill>
                <a:latin typeface="Arial"/>
                <a:ea typeface="Arial"/>
                <a:cs typeface="Arial"/>
                <a:sym typeface="Arial"/>
              </a:defRPr>
            </a:lvl1pPr>
          </a:lstStyle>
          <a:p>
            <a:r>
              <a:t>Nurses Work Hard To:</a:t>
            </a:r>
          </a:p>
        </p:txBody>
      </p:sp>
      <p:pic>
        <p:nvPicPr>
          <p:cNvPr id="117" name="Picture 2" descr="Picture 2"/>
          <p:cNvPicPr>
            <a:picLocks noChangeAspect="1"/>
          </p:cNvPicPr>
          <p:nvPr/>
        </p:nvPicPr>
        <p:blipFill>
          <a:blip r:embed="rId2">
            <a:extLst/>
          </a:blip>
          <a:stretch>
            <a:fillRect/>
          </a:stretch>
        </p:blipFill>
        <p:spPr>
          <a:xfrm>
            <a:off x="3247481" y="1685"/>
            <a:ext cx="5917702" cy="6854630"/>
          </a:xfrm>
          <a:prstGeom prst="rect">
            <a:avLst/>
          </a:prstGeom>
          <a:ln w="12700">
            <a:miter lim="400000"/>
          </a:ln>
        </p:spPr>
      </p:pic>
      <p:grpSp>
        <p:nvGrpSpPr>
          <p:cNvPr id="120" name="Oval 5"/>
          <p:cNvGrpSpPr/>
          <p:nvPr/>
        </p:nvGrpSpPr>
        <p:grpSpPr>
          <a:xfrm>
            <a:off x="1830279" y="4498830"/>
            <a:ext cx="1663596" cy="1671301"/>
            <a:chOff x="0" y="0"/>
            <a:chExt cx="1663595" cy="1671300"/>
          </a:xfrm>
        </p:grpSpPr>
        <p:sp>
          <p:nvSpPr>
            <p:cNvPr id="118" name="Oval"/>
            <p:cNvSpPr/>
            <p:nvPr/>
          </p:nvSpPr>
          <p:spPr>
            <a:xfrm>
              <a:off x="0" y="-1"/>
              <a:ext cx="1663596"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19" name="Save…"/>
            <p:cNvSpPr txBox="1"/>
            <p:nvPr/>
          </p:nvSpPr>
          <p:spPr>
            <a:xfrm>
              <a:off x="363618" y="392044"/>
              <a:ext cx="936359" cy="8872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2900" b="1">
                  <a:solidFill>
                    <a:srgbClr val="FFFFFF"/>
                  </a:solidFill>
                  <a:latin typeface="Arial"/>
                  <a:ea typeface="Arial"/>
                  <a:cs typeface="Arial"/>
                  <a:sym typeface="Arial"/>
                </a:defRPr>
              </a:pPr>
              <a:r>
                <a:t>Save</a:t>
              </a:r>
              <a:endParaRPr sz="1800"/>
            </a:p>
            <a:p>
              <a:pPr algn="ctr">
                <a:lnSpc>
                  <a:spcPct val="115000"/>
                </a:lnSpc>
                <a:defRPr sz="2900" b="1">
                  <a:solidFill>
                    <a:srgbClr val="FFFFFF"/>
                  </a:solidFill>
                  <a:latin typeface="Arial"/>
                  <a:ea typeface="Arial"/>
                  <a:cs typeface="Arial"/>
                  <a:sym typeface="Arial"/>
                </a:defRPr>
              </a:pPr>
              <a:r>
                <a:t>lives</a:t>
              </a:r>
            </a:p>
          </p:txBody>
        </p:sp>
      </p:grpSp>
      <p:grpSp>
        <p:nvGrpSpPr>
          <p:cNvPr id="123" name="Oval 9"/>
          <p:cNvGrpSpPr/>
          <p:nvPr/>
        </p:nvGrpSpPr>
        <p:grpSpPr>
          <a:xfrm>
            <a:off x="845430" y="1690342"/>
            <a:ext cx="2401652" cy="2412773"/>
            <a:chOff x="0" y="0"/>
            <a:chExt cx="2401651" cy="2412772"/>
          </a:xfrm>
        </p:grpSpPr>
        <p:sp>
          <p:nvSpPr>
            <p:cNvPr id="121" name="Oval"/>
            <p:cNvSpPr/>
            <p:nvPr/>
          </p:nvSpPr>
          <p:spPr>
            <a:xfrm>
              <a:off x="0" y="-1"/>
              <a:ext cx="2401652" cy="2412773"/>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22" name="Prevent and manage diseases"/>
            <p:cNvSpPr txBox="1"/>
            <p:nvPr/>
          </p:nvSpPr>
          <p:spPr>
            <a:xfrm>
              <a:off x="416382" y="709135"/>
              <a:ext cx="1568885" cy="9944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2100" b="1">
                  <a:solidFill>
                    <a:srgbClr val="FFFFFF"/>
                  </a:solidFill>
                  <a:latin typeface="Arial"/>
                  <a:ea typeface="Arial"/>
                  <a:cs typeface="Arial"/>
                  <a:sym typeface="Arial"/>
                </a:defRPr>
              </a:pPr>
              <a:r>
                <a:t>Prevent</a:t>
              </a:r>
              <a:br/>
              <a:r>
                <a:t>and manage</a:t>
              </a:r>
              <a:br/>
              <a:r>
                <a:t>diseases</a:t>
              </a:r>
            </a:p>
          </p:txBody>
        </p:sp>
      </p:grpSp>
      <p:grpSp>
        <p:nvGrpSpPr>
          <p:cNvPr id="126" name="Oval 11"/>
          <p:cNvGrpSpPr/>
          <p:nvPr/>
        </p:nvGrpSpPr>
        <p:grpSpPr>
          <a:xfrm>
            <a:off x="7415758" y="1085847"/>
            <a:ext cx="2123579" cy="2133410"/>
            <a:chOff x="0" y="0"/>
            <a:chExt cx="2123577" cy="2133409"/>
          </a:xfrm>
        </p:grpSpPr>
        <p:sp>
          <p:nvSpPr>
            <p:cNvPr id="124" name="Oval"/>
            <p:cNvSpPr/>
            <p:nvPr/>
          </p:nvSpPr>
          <p:spPr>
            <a:xfrm>
              <a:off x="0" y="0"/>
              <a:ext cx="2123578" cy="2133410"/>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lnSpc>
                  <a:spcPct val="115000"/>
                </a:lnSpc>
                <a:defRPr sz="1800"/>
              </a:pPr>
              <a:endParaRPr/>
            </a:p>
          </p:txBody>
        </p:sp>
        <p:sp>
          <p:nvSpPr>
            <p:cNvPr id="125" name="Promote healthy living"/>
            <p:cNvSpPr txBox="1"/>
            <p:nvPr/>
          </p:nvSpPr>
          <p:spPr>
            <a:xfrm>
              <a:off x="308497" y="383020"/>
              <a:ext cx="1506582" cy="1367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lnSpc>
                  <a:spcPct val="115000"/>
                </a:lnSpc>
                <a:defRPr sz="2900" b="1">
                  <a:solidFill>
                    <a:srgbClr val="FFFFFF"/>
                  </a:solidFill>
                  <a:latin typeface="Arial"/>
                  <a:ea typeface="Arial"/>
                  <a:cs typeface="Arial"/>
                  <a:sym typeface="Arial"/>
                </a:defRPr>
              </a:pPr>
              <a:r>
                <a:t>Promote</a:t>
              </a:r>
              <a:br/>
              <a:r>
                <a:t>healthy</a:t>
              </a:r>
              <a:br/>
              <a:r>
                <a:t>living</a:t>
              </a:r>
            </a:p>
          </p:txBody>
        </p:sp>
      </p:grpSp>
      <p:grpSp>
        <p:nvGrpSpPr>
          <p:cNvPr id="129" name="Oval 12"/>
          <p:cNvGrpSpPr/>
          <p:nvPr/>
        </p:nvGrpSpPr>
        <p:grpSpPr>
          <a:xfrm>
            <a:off x="8944918" y="3811996"/>
            <a:ext cx="2800305" cy="2813267"/>
            <a:chOff x="-1" y="-1"/>
            <a:chExt cx="2800304" cy="2813266"/>
          </a:xfrm>
        </p:grpSpPr>
        <p:sp>
          <p:nvSpPr>
            <p:cNvPr id="127" name="Oval"/>
            <p:cNvSpPr/>
            <p:nvPr/>
          </p:nvSpPr>
          <p:spPr>
            <a:xfrm>
              <a:off x="-2" y="-2"/>
              <a:ext cx="2800305" cy="2813268"/>
            </a:xfrm>
            <a:prstGeom prst="ellipse">
              <a:avLst/>
            </a:prstGeom>
            <a:solidFill>
              <a:schemeClr val="accent1"/>
            </a:solidFill>
            <a:ln w="12700" cap="flat">
              <a:noFill/>
              <a:miter lim="400000"/>
            </a:ln>
            <a:effectLst/>
          </p:spPr>
          <p:txBody>
            <a:bodyPr wrap="square" lIns="45718" tIns="45718" rIns="45718" bIns="45718" numCol="1" anchor="t">
              <a:noAutofit/>
            </a:bodyPr>
            <a:lstStyle/>
            <a:p>
              <a:pPr algn="ctr">
                <a:lnSpc>
                  <a:spcPct val="115000"/>
                </a:lnSpc>
                <a:defRPr sz="1800"/>
              </a:pPr>
              <a:endParaRPr/>
            </a:p>
          </p:txBody>
        </p:sp>
        <p:sp>
          <p:nvSpPr>
            <p:cNvPr id="128" name="Make a positive…"/>
            <p:cNvSpPr txBox="1"/>
            <p:nvPr/>
          </p:nvSpPr>
          <p:spPr>
            <a:xfrm>
              <a:off x="453801" y="411993"/>
              <a:ext cx="1892698" cy="15679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lnSpc>
                  <a:spcPct val="115000"/>
                </a:lnSpc>
                <a:defRPr sz="2400" b="1">
                  <a:solidFill>
                    <a:srgbClr val="FFFFFF"/>
                  </a:solidFill>
                  <a:latin typeface="Arial"/>
                  <a:ea typeface="Arial"/>
                  <a:cs typeface="Arial"/>
                  <a:sym typeface="Arial"/>
                </a:defRPr>
              </a:pPr>
              <a:r>
                <a:t>Make</a:t>
              </a:r>
              <a:br/>
              <a:r>
                <a:t>a positive</a:t>
              </a:r>
              <a:endParaRPr sz="1800"/>
            </a:p>
            <a:p>
              <a:pPr algn="ctr">
                <a:lnSpc>
                  <a:spcPct val="115000"/>
                </a:lnSpc>
                <a:defRPr sz="2400" b="1">
                  <a:solidFill>
                    <a:srgbClr val="FFFFFF"/>
                  </a:solidFill>
                  <a:latin typeface="Arial"/>
                  <a:ea typeface="Arial"/>
                  <a:cs typeface="Arial"/>
                  <a:sym typeface="Arial"/>
                </a:defRPr>
              </a:pPr>
              <a:r>
                <a:t>impact on</a:t>
              </a:r>
              <a:endParaRPr sz="1800"/>
            </a:p>
            <a:p>
              <a:pPr algn="ctr">
                <a:lnSpc>
                  <a:spcPct val="115000"/>
                </a:lnSpc>
                <a:defRPr sz="2400" b="1">
                  <a:solidFill>
                    <a:srgbClr val="FFFFFF"/>
                  </a:solidFill>
                  <a:latin typeface="Arial"/>
                  <a:ea typeface="Arial"/>
                  <a:cs typeface="Arial"/>
                  <a:sym typeface="Arial"/>
                </a:defRPr>
              </a:pPr>
              <a:r>
                <a:t>communities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7" descr="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08352" y="1510841"/>
            <a:ext cx="3363119" cy="33579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7"/>
                  <a:pt x="0" y="10801"/>
                </a:cubicBezTo>
                <a:cubicBezTo>
                  <a:pt x="0" y="16766"/>
                  <a:pt x="4835" y="21600"/>
                  <a:pt x="10800" y="21600"/>
                </a:cubicBezTo>
                <a:cubicBezTo>
                  <a:pt x="16765" y="21600"/>
                  <a:pt x="21600" y="16766"/>
                  <a:pt x="21600" y="10801"/>
                </a:cubicBezTo>
                <a:cubicBezTo>
                  <a:pt x="21600" y="4837"/>
                  <a:pt x="16765" y="0"/>
                  <a:pt x="10800" y="0"/>
                </a:cubicBezTo>
                <a:close/>
              </a:path>
            </a:pathLst>
          </a:custGeom>
          <a:ln w="38100">
            <a:solidFill>
              <a:schemeClr val="accent1"/>
            </a:solidFill>
          </a:ln>
        </p:spPr>
      </p:pic>
      <p:pic>
        <p:nvPicPr>
          <p:cNvPr id="132" name="Picture 15" descr="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48293" y="1622530"/>
            <a:ext cx="3425430" cy="342543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38100">
            <a:solidFill>
              <a:schemeClr val="accent1"/>
            </a:solidFill>
          </a:ln>
        </p:spPr>
      </p:pic>
      <p:pic>
        <p:nvPicPr>
          <p:cNvPr id="133" name="Picture 3" descr="Picture 3"/>
          <p:cNvPicPr>
            <a:picLocks noChangeAspect="1"/>
          </p:cNvPicPr>
          <p:nvPr/>
        </p:nvPicPr>
        <p:blipFill>
          <a:blip r:embed="rId4">
            <a:extLst/>
          </a:blip>
          <a:stretch>
            <a:fillRect/>
          </a:stretch>
        </p:blipFill>
        <p:spPr>
          <a:xfrm>
            <a:off x="4200859" y="3238553"/>
            <a:ext cx="3383206" cy="338078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2"/>
                  <a:pt x="4834" y="21600"/>
                  <a:pt x="10799" y="21600"/>
                </a:cubicBezTo>
                <a:cubicBezTo>
                  <a:pt x="16762" y="21600"/>
                  <a:pt x="21600" y="16762"/>
                  <a:pt x="21600" y="10799"/>
                </a:cubicBezTo>
                <a:cubicBezTo>
                  <a:pt x="21600" y="4834"/>
                  <a:pt x="16762" y="0"/>
                  <a:pt x="10799" y="0"/>
                </a:cubicBezTo>
                <a:close/>
              </a:path>
            </a:pathLst>
          </a:custGeom>
          <a:ln w="38100">
            <a:solidFill>
              <a:schemeClr val="accent1"/>
            </a:solidFill>
          </a:ln>
        </p:spPr>
      </p:pic>
      <p:sp>
        <p:nvSpPr>
          <p:cNvPr id="134"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Where Do Nurses Work?</a:t>
            </a:r>
          </a:p>
        </p:txBody>
      </p:sp>
      <p:grpSp>
        <p:nvGrpSpPr>
          <p:cNvPr id="137" name="Oval 9"/>
          <p:cNvGrpSpPr/>
          <p:nvPr/>
        </p:nvGrpSpPr>
        <p:grpSpPr>
          <a:xfrm>
            <a:off x="5832545" y="2111987"/>
            <a:ext cx="1663599" cy="1671302"/>
            <a:chOff x="0" y="0"/>
            <a:chExt cx="1663598" cy="1671300"/>
          </a:xfrm>
        </p:grpSpPr>
        <p:sp>
          <p:nvSpPr>
            <p:cNvPr id="135" name="Oval"/>
            <p:cNvSpPr/>
            <p:nvPr/>
          </p:nvSpPr>
          <p:spPr>
            <a:xfrm>
              <a:off x="-1" y="-1"/>
              <a:ext cx="1663600"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36" name="Schools"/>
            <p:cNvSpPr txBox="1"/>
            <p:nvPr/>
          </p:nvSpPr>
          <p:spPr>
            <a:xfrm>
              <a:off x="245842" y="607048"/>
              <a:ext cx="1171911" cy="457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2900" b="1">
                  <a:solidFill>
                    <a:srgbClr val="FFFFFF"/>
                  </a:solidFill>
                </a:defRPr>
              </a:lvl1pPr>
            </a:lstStyle>
            <a:p>
              <a:r>
                <a:t>Schools</a:t>
              </a:r>
            </a:p>
          </p:txBody>
        </p:sp>
      </p:grpSp>
      <p:grpSp>
        <p:nvGrpSpPr>
          <p:cNvPr id="140" name="Oval 10"/>
          <p:cNvGrpSpPr/>
          <p:nvPr/>
        </p:nvGrpSpPr>
        <p:grpSpPr>
          <a:xfrm>
            <a:off x="10155528" y="4304427"/>
            <a:ext cx="1663599" cy="1671301"/>
            <a:chOff x="0" y="0"/>
            <a:chExt cx="1663598" cy="1671300"/>
          </a:xfrm>
        </p:grpSpPr>
        <p:sp>
          <p:nvSpPr>
            <p:cNvPr id="138" name="Oval"/>
            <p:cNvSpPr/>
            <p:nvPr/>
          </p:nvSpPr>
          <p:spPr>
            <a:xfrm>
              <a:off x="-1" y="-1"/>
              <a:ext cx="1663600"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39" name="Doctors…"/>
            <p:cNvSpPr txBox="1"/>
            <p:nvPr/>
          </p:nvSpPr>
          <p:spPr>
            <a:xfrm>
              <a:off x="302837" y="467349"/>
              <a:ext cx="1057921" cy="736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2400" b="1">
                  <a:solidFill>
                    <a:srgbClr val="FFFFFF"/>
                  </a:solidFill>
                </a:defRPr>
              </a:pPr>
              <a:r>
                <a:t>Doctors</a:t>
              </a:r>
            </a:p>
            <a:p>
              <a:pPr algn="ctr">
                <a:defRPr sz="2400" b="1">
                  <a:solidFill>
                    <a:srgbClr val="FFFFFF"/>
                  </a:solidFill>
                </a:defRPr>
              </a:pPr>
              <a:r>
                <a:t>offices</a:t>
              </a:r>
            </a:p>
          </p:txBody>
        </p:sp>
      </p:grpSp>
      <p:grpSp>
        <p:nvGrpSpPr>
          <p:cNvPr id="143" name="Oval 11"/>
          <p:cNvGrpSpPr/>
          <p:nvPr/>
        </p:nvGrpSpPr>
        <p:grpSpPr>
          <a:xfrm>
            <a:off x="354876" y="4144013"/>
            <a:ext cx="1735511" cy="1743545"/>
            <a:chOff x="0" y="0"/>
            <a:chExt cx="1735509" cy="1743543"/>
          </a:xfrm>
        </p:grpSpPr>
        <p:sp>
          <p:nvSpPr>
            <p:cNvPr id="141" name="Circle"/>
            <p:cNvSpPr/>
            <p:nvPr/>
          </p:nvSpPr>
          <p:spPr>
            <a:xfrm>
              <a:off x="-1" y="-1"/>
              <a:ext cx="1735511" cy="1743545"/>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42" name="Hospitals"/>
            <p:cNvSpPr txBox="1"/>
            <p:nvPr/>
          </p:nvSpPr>
          <p:spPr>
            <a:xfrm>
              <a:off x="157083" y="643170"/>
              <a:ext cx="1421340" cy="457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2900" b="1">
                  <a:solidFill>
                    <a:srgbClr val="FFFFFF"/>
                  </a:solidFill>
                </a:defRPr>
              </a:lvl1pPr>
            </a:lstStyle>
            <a:p>
              <a:r>
                <a:t>Hospitals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8" descr="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03598" y="3227177"/>
            <a:ext cx="3430880" cy="3423841"/>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7"/>
                  <a:pt x="0" y="10801"/>
                </a:cubicBezTo>
                <a:cubicBezTo>
                  <a:pt x="0" y="16766"/>
                  <a:pt x="4834" y="21600"/>
                  <a:pt x="10799" y="21600"/>
                </a:cubicBezTo>
                <a:cubicBezTo>
                  <a:pt x="16763" y="21600"/>
                  <a:pt x="21600" y="16766"/>
                  <a:pt x="21600" y="10801"/>
                </a:cubicBezTo>
                <a:cubicBezTo>
                  <a:pt x="21600" y="4837"/>
                  <a:pt x="16763" y="0"/>
                  <a:pt x="10799" y="0"/>
                </a:cubicBezTo>
                <a:close/>
              </a:path>
            </a:pathLst>
          </a:custGeom>
          <a:ln w="38100">
            <a:solidFill>
              <a:schemeClr val="accent1"/>
            </a:solidFill>
          </a:ln>
        </p:spPr>
      </p:pic>
      <p:pic>
        <p:nvPicPr>
          <p:cNvPr id="146" name="Picture 5" descr="Picture 5"/>
          <p:cNvPicPr>
            <a:picLocks noChangeAspect="1"/>
          </p:cNvPicPr>
          <p:nvPr/>
        </p:nvPicPr>
        <p:blipFill>
          <a:blip r:embed="rId3">
            <a:extLst/>
          </a:blip>
          <a:stretch>
            <a:fillRect/>
          </a:stretch>
        </p:blipFill>
        <p:spPr>
          <a:xfrm>
            <a:off x="708351" y="1503496"/>
            <a:ext cx="3359849" cy="33653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38100">
            <a:solidFill>
              <a:schemeClr val="accent1"/>
            </a:solidFill>
          </a:ln>
        </p:spPr>
      </p:pic>
      <p:pic>
        <p:nvPicPr>
          <p:cNvPr id="147" name="Picture 2" descr="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4750" y="1638424"/>
            <a:ext cx="3397564" cy="340955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6"/>
                  <a:pt x="4834" y="21600"/>
                  <a:pt x="10799" y="21600"/>
                </a:cubicBezTo>
                <a:cubicBezTo>
                  <a:pt x="16763" y="21600"/>
                  <a:pt x="21600" y="16766"/>
                  <a:pt x="21600" y="10801"/>
                </a:cubicBezTo>
                <a:cubicBezTo>
                  <a:pt x="21600" y="4836"/>
                  <a:pt x="16763" y="0"/>
                  <a:pt x="10799" y="0"/>
                </a:cubicBezTo>
                <a:close/>
              </a:path>
            </a:pathLst>
          </a:custGeom>
          <a:ln w="38100">
            <a:solidFill>
              <a:schemeClr val="accent1"/>
            </a:solidFill>
          </a:ln>
        </p:spPr>
      </p:pic>
      <p:sp>
        <p:nvSpPr>
          <p:cNvPr id="148" name="TextBox 1"/>
          <p:cNvSpPr txBox="1"/>
          <p:nvPr/>
        </p:nvSpPr>
        <p:spPr>
          <a:xfrm>
            <a:off x="446705" y="441295"/>
            <a:ext cx="6623578" cy="57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lvl1pPr>
              <a:defRPr sz="3600" b="1">
                <a:solidFill>
                  <a:srgbClr val="696C6C"/>
                </a:solidFill>
                <a:latin typeface="Arial"/>
                <a:ea typeface="Arial"/>
                <a:cs typeface="Arial"/>
                <a:sym typeface="Arial"/>
              </a:defRPr>
            </a:lvl1pPr>
          </a:lstStyle>
          <a:p>
            <a:r>
              <a:t>Where Do Nurses Work?</a:t>
            </a:r>
          </a:p>
        </p:txBody>
      </p:sp>
      <p:grpSp>
        <p:nvGrpSpPr>
          <p:cNvPr id="151" name="Oval 9"/>
          <p:cNvGrpSpPr/>
          <p:nvPr/>
        </p:nvGrpSpPr>
        <p:grpSpPr>
          <a:xfrm>
            <a:off x="5832545" y="2111987"/>
            <a:ext cx="1663599" cy="1671302"/>
            <a:chOff x="0" y="0"/>
            <a:chExt cx="1663598" cy="1671300"/>
          </a:xfrm>
        </p:grpSpPr>
        <p:sp>
          <p:nvSpPr>
            <p:cNvPr id="149" name="Oval"/>
            <p:cNvSpPr/>
            <p:nvPr/>
          </p:nvSpPr>
          <p:spPr>
            <a:xfrm>
              <a:off x="-1" y="-1"/>
              <a:ext cx="1663600"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50" name="Clinics"/>
            <p:cNvSpPr txBox="1"/>
            <p:nvPr/>
          </p:nvSpPr>
          <p:spPr>
            <a:xfrm>
              <a:off x="342952" y="607048"/>
              <a:ext cx="977690" cy="457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2900" b="1">
                  <a:solidFill>
                    <a:srgbClr val="FFFFFF"/>
                  </a:solidFill>
                </a:defRPr>
              </a:lvl1pPr>
            </a:lstStyle>
            <a:p>
              <a:r>
                <a:t>Clinics</a:t>
              </a:r>
            </a:p>
          </p:txBody>
        </p:sp>
      </p:grpSp>
      <p:grpSp>
        <p:nvGrpSpPr>
          <p:cNvPr id="154" name="Oval 10"/>
          <p:cNvGrpSpPr/>
          <p:nvPr/>
        </p:nvGrpSpPr>
        <p:grpSpPr>
          <a:xfrm>
            <a:off x="10155528" y="4304427"/>
            <a:ext cx="1663599" cy="1671301"/>
            <a:chOff x="0" y="0"/>
            <a:chExt cx="1663598" cy="1671300"/>
          </a:xfrm>
        </p:grpSpPr>
        <p:sp>
          <p:nvSpPr>
            <p:cNvPr id="152" name="Oval"/>
            <p:cNvSpPr/>
            <p:nvPr/>
          </p:nvSpPr>
          <p:spPr>
            <a:xfrm>
              <a:off x="-1" y="-1"/>
              <a:ext cx="1663600" cy="1671302"/>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53" name="The Military"/>
            <p:cNvSpPr txBox="1"/>
            <p:nvPr/>
          </p:nvSpPr>
          <p:spPr>
            <a:xfrm>
              <a:off x="326352" y="467349"/>
              <a:ext cx="1010891" cy="736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2400" b="1">
                  <a:solidFill>
                    <a:srgbClr val="FFFFFF"/>
                  </a:solidFill>
                </a:defRPr>
              </a:pPr>
              <a:r>
                <a:t>The</a:t>
              </a:r>
              <a:br/>
              <a:r>
                <a:t>Military</a:t>
              </a:r>
            </a:p>
          </p:txBody>
        </p:sp>
      </p:grpSp>
      <p:grpSp>
        <p:nvGrpSpPr>
          <p:cNvPr id="157" name="Oval 11"/>
          <p:cNvGrpSpPr/>
          <p:nvPr/>
        </p:nvGrpSpPr>
        <p:grpSpPr>
          <a:xfrm>
            <a:off x="354876" y="4144013"/>
            <a:ext cx="1735511" cy="1743545"/>
            <a:chOff x="0" y="0"/>
            <a:chExt cx="1735509" cy="1743543"/>
          </a:xfrm>
        </p:grpSpPr>
        <p:sp>
          <p:nvSpPr>
            <p:cNvPr id="155" name="Circle"/>
            <p:cNvSpPr/>
            <p:nvPr/>
          </p:nvSpPr>
          <p:spPr>
            <a:xfrm>
              <a:off x="-1" y="-1"/>
              <a:ext cx="1735511" cy="1743545"/>
            </a:xfrm>
            <a:prstGeom prst="ellipse">
              <a:avLst/>
            </a:prstGeom>
            <a:solidFill>
              <a:schemeClr val="accent1"/>
            </a:solidFill>
            <a:ln w="12700" cap="flat">
              <a:noFill/>
              <a:miter lim="400000"/>
            </a:ln>
            <a:effectLst/>
          </p:spPr>
          <p:txBody>
            <a:bodyPr wrap="square" lIns="45718" tIns="45718" rIns="45718" bIns="45718" numCol="1" anchor="ctr">
              <a:noAutofit/>
            </a:bodyPr>
            <a:lstStyle/>
            <a:p>
              <a:pPr algn="ctr"/>
              <a:endParaRPr/>
            </a:p>
          </p:txBody>
        </p:sp>
        <p:sp>
          <p:nvSpPr>
            <p:cNvPr id="156" name="Nursing…"/>
            <p:cNvSpPr txBox="1"/>
            <p:nvPr/>
          </p:nvSpPr>
          <p:spPr>
            <a:xfrm>
              <a:off x="231624" y="414570"/>
              <a:ext cx="1272258" cy="914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2900" b="1">
                  <a:solidFill>
                    <a:srgbClr val="FFFFFF"/>
                  </a:solidFill>
                </a:defRPr>
              </a:pPr>
              <a:r>
                <a:t>Nursing</a:t>
              </a:r>
            </a:p>
            <a:p>
              <a:pPr algn="ctr">
                <a:defRPr sz="2900" b="1">
                  <a:solidFill>
                    <a:srgbClr val="FFFFFF"/>
                  </a:solidFill>
                </a:defRPr>
              </a:pPr>
              <a:r>
                <a:t>Homes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CC092F"/>
      </a:accent1>
      <a:accent2>
        <a:srgbClr val="7E8083"/>
      </a:accent2>
      <a:accent3>
        <a:srgbClr val="DCDDDE"/>
      </a:accent3>
      <a:accent4>
        <a:srgbClr val="9AD7D7"/>
      </a:accent4>
      <a:accent5>
        <a:srgbClr val="FFEEBB"/>
      </a:accent5>
      <a:accent6>
        <a:srgbClr val="A3D7F3"/>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CC092F"/>
      </a:accent1>
      <a:accent2>
        <a:srgbClr val="7E8083"/>
      </a:accent2>
      <a:accent3>
        <a:srgbClr val="DCDDDE"/>
      </a:accent3>
      <a:accent4>
        <a:srgbClr val="9AD7D7"/>
      </a:accent4>
      <a:accent5>
        <a:srgbClr val="FFEEBB"/>
      </a:accent5>
      <a:accent6>
        <a:srgbClr val="A3D7F3"/>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539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700</Words>
  <Application>Microsoft Office PowerPoint</Application>
  <PresentationFormat>Widescreen</PresentationFormat>
  <Paragraphs>182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Gill Sans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Howe, Greg</cp:lastModifiedBy>
  <cp:revision>3</cp:revision>
  <dcterms:modified xsi:type="dcterms:W3CDTF">2019-04-10T20:37:41Z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943012968</vt:i4>
  </property>
  <property fmtid="{D5CDD505-2E9C-101B-9397-08002B2CF9AE}" pid="3" name="_NewReviewCycle">
    <vt:lpwstr/>
  </property>
  <property fmtid="{D5CDD505-2E9C-101B-9397-08002B2CF9AE}" pid="4" name="_EmailSubject">
    <vt:lpwstr>Nurses Week | PPT to save with other children's resources</vt:lpwstr>
  </property>
  <property fmtid="{D5CDD505-2E9C-101B-9397-08002B2CF9AE}" pid="5" name="_AuthorEmail">
    <vt:lpwstr>ghowe@bayada.com</vt:lpwstr>
  </property>
  <property fmtid="{D5CDD505-2E9C-101B-9397-08002B2CF9AE}" pid="6" name="_AuthorEmailDisplayName">
    <vt:lpwstr>Howe, Greg</vt:lpwstr>
  </property>
</Properties>
</file>